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9"/>
  </p:notesMasterIdLst>
  <p:sldIdLst>
    <p:sldId id="257" r:id="rId2"/>
    <p:sldId id="259" r:id="rId3"/>
    <p:sldId id="256" r:id="rId4"/>
    <p:sldId id="258" r:id="rId5"/>
    <p:sldId id="260" r:id="rId6"/>
    <p:sldId id="261" r:id="rId7"/>
    <p:sldId id="262" r:id="rId8"/>
    <p:sldId id="265" r:id="rId9"/>
    <p:sldId id="266" r:id="rId10"/>
    <p:sldId id="267" r:id="rId11"/>
    <p:sldId id="263" r:id="rId12"/>
    <p:sldId id="264" r:id="rId13"/>
    <p:sldId id="268" r:id="rId14"/>
    <p:sldId id="269" r:id="rId15"/>
    <p:sldId id="270" r:id="rId16"/>
    <p:sldId id="271" r:id="rId17"/>
    <p:sldId id="272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4"/>
    <p:restoredTop sz="80711"/>
  </p:normalViewPr>
  <p:slideViewPr>
    <p:cSldViewPr snapToGrid="0" snapToObjects="1">
      <p:cViewPr>
        <p:scale>
          <a:sx n="64" d="100"/>
          <a:sy n="64" d="100"/>
        </p:scale>
        <p:origin x="992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344F80-8450-124A-A9A1-8CD9CE825E83}" type="datetimeFigureOut">
              <a:rPr kumimoji="1" lang="zh-CN" altLang="en-US" smtClean="0"/>
              <a:t>2018/6/14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BB69B97-4A19-7041-8DC5-891CCCF97A14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95068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69B97-4A19-7041-8DC5-891CCCF97A14}" type="slidenum">
              <a:rPr kumimoji="1" lang="zh-CN" altLang="en-US" smtClean="0"/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717022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69B97-4A19-7041-8DC5-891CCCF97A14}" type="slidenum">
              <a:rPr kumimoji="1" lang="zh-CN" altLang="en-US" smtClean="0"/>
              <a:t>10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4362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69B97-4A19-7041-8DC5-891CCCF97A14}" type="slidenum">
              <a:rPr kumimoji="1" lang="zh-CN" altLang="en-US" smtClean="0"/>
              <a:t>11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8249204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69B97-4A19-7041-8DC5-891CCCF97A14}" type="slidenum">
              <a:rPr kumimoji="1" lang="zh-CN" altLang="en-US" smtClean="0"/>
              <a:t>12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27459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69B97-4A19-7041-8DC5-891CCCF97A14}" type="slidenum">
              <a:rPr kumimoji="1" lang="zh-CN" altLang="en-US" smtClean="0"/>
              <a:t>13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996455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69B97-4A19-7041-8DC5-891CCCF97A14}" type="slidenum">
              <a:rPr kumimoji="1" lang="zh-CN" altLang="en-US" smtClean="0"/>
              <a:t>14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3489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69B97-4A19-7041-8DC5-891CCCF97A14}" type="slidenum">
              <a:rPr kumimoji="1" lang="zh-CN" altLang="en-US" smtClean="0"/>
              <a:t>15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5714804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69B97-4A19-7041-8DC5-891CCCF97A14}" type="slidenum">
              <a:rPr kumimoji="1" lang="zh-CN" altLang="en-US" smtClean="0"/>
              <a:t>16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7319025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69B97-4A19-7041-8DC5-891CCCF97A14}" type="slidenum">
              <a:rPr kumimoji="1" lang="zh-CN" altLang="en-US" smtClean="0"/>
              <a:t>17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2747866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69B97-4A19-7041-8DC5-891CCCF97A14}" type="slidenum">
              <a:rPr kumimoji="1" lang="zh-CN" altLang="en-US" smtClean="0"/>
              <a:t>2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9839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69B97-4A19-7041-8DC5-891CCCF97A14}" type="slidenum">
              <a:rPr kumimoji="1" lang="zh-CN" altLang="en-US" smtClean="0"/>
              <a:t>3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25122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69B97-4A19-7041-8DC5-891CCCF97A14}" type="slidenum">
              <a:rPr kumimoji="1" lang="zh-CN" altLang="en-US" smtClean="0"/>
              <a:t>4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569247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69B97-4A19-7041-8DC5-891CCCF97A14}" type="slidenum">
              <a:rPr kumimoji="1" lang="zh-CN" altLang="en-US" smtClean="0"/>
              <a:t>5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155272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69B97-4A19-7041-8DC5-891CCCF97A14}" type="slidenum">
              <a:rPr kumimoji="1" lang="zh-CN" altLang="en-US" smtClean="0"/>
              <a:t>6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277354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69B97-4A19-7041-8DC5-891CCCF97A14}" type="slidenum">
              <a:rPr kumimoji="1" lang="zh-CN" altLang="en-US" smtClean="0"/>
              <a:t>7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9198635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69B97-4A19-7041-8DC5-891CCCF97A14}" type="slidenum">
              <a:rPr kumimoji="1" lang="zh-CN" altLang="en-US" smtClean="0"/>
              <a:t>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5523738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BB69B97-4A19-7041-8DC5-891CCCF97A14}" type="slidenum">
              <a:rPr kumimoji="1" lang="zh-CN" altLang="en-US" smtClean="0"/>
              <a:t>9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81342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7031F-7F47-9A47-A898-6850C234CCE9}" type="datetimeFigureOut">
              <a:rPr kumimoji="1" lang="zh-CN" altLang="en-US" smtClean="0"/>
              <a:t>2018/6/14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D22A4-3073-4947-8AA0-BFBC725AE76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44036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7031F-7F47-9A47-A898-6850C234CCE9}" type="datetimeFigureOut">
              <a:rPr kumimoji="1" lang="zh-CN" altLang="en-US" smtClean="0"/>
              <a:t>2018/6/14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D22A4-3073-4947-8AA0-BFBC725AE76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471850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7031F-7F47-9A47-A898-6850C234CCE9}" type="datetimeFigureOut">
              <a:rPr kumimoji="1" lang="zh-CN" altLang="en-US" smtClean="0"/>
              <a:t>2018/6/14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D22A4-3073-4947-8AA0-BFBC725AE76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41775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7031F-7F47-9A47-A898-6850C234CCE9}" type="datetimeFigureOut">
              <a:rPr kumimoji="1" lang="zh-CN" altLang="en-US" smtClean="0"/>
              <a:t>2018/6/14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D22A4-3073-4947-8AA0-BFBC725AE76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6692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7031F-7F47-9A47-A898-6850C234CCE9}" type="datetimeFigureOut">
              <a:rPr kumimoji="1" lang="zh-CN" altLang="en-US" smtClean="0"/>
              <a:t>2018/6/14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D22A4-3073-4947-8AA0-BFBC725AE76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8544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7031F-7F47-9A47-A898-6850C234CCE9}" type="datetimeFigureOut">
              <a:rPr kumimoji="1" lang="zh-CN" altLang="en-US" smtClean="0"/>
              <a:t>2018/6/14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D22A4-3073-4947-8AA0-BFBC725AE76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860813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7031F-7F47-9A47-A898-6850C234CCE9}" type="datetimeFigureOut">
              <a:rPr kumimoji="1" lang="zh-CN" altLang="en-US" smtClean="0"/>
              <a:t>2018/6/14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D22A4-3073-4947-8AA0-BFBC725AE76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429997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7031F-7F47-9A47-A898-6850C234CCE9}" type="datetimeFigureOut">
              <a:rPr kumimoji="1" lang="zh-CN" altLang="en-US" smtClean="0"/>
              <a:t>2018/6/14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D22A4-3073-4947-8AA0-BFBC725AE76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5643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7031F-7F47-9A47-A898-6850C234CCE9}" type="datetimeFigureOut">
              <a:rPr kumimoji="1" lang="zh-CN" altLang="en-US" smtClean="0"/>
              <a:t>2018/6/14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D22A4-3073-4947-8AA0-BFBC725AE76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50856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7031F-7F47-9A47-A898-6850C234CCE9}" type="datetimeFigureOut">
              <a:rPr kumimoji="1" lang="zh-CN" altLang="en-US" smtClean="0"/>
              <a:t>2018/6/14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D22A4-3073-4947-8AA0-BFBC725AE76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375480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47031F-7F47-9A47-A898-6850C234CCE9}" type="datetimeFigureOut">
              <a:rPr kumimoji="1" lang="zh-CN" altLang="en-US" smtClean="0"/>
              <a:t>2018/6/14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7D22A4-3073-4947-8AA0-BFBC725AE76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62808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22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47031F-7F47-9A47-A898-6850C234CCE9}" type="datetimeFigureOut">
              <a:rPr kumimoji="1" lang="zh-CN" altLang="en-US" smtClean="0"/>
              <a:t>2018/6/14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7D22A4-3073-4947-8AA0-BFBC725AE76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79865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consul.io/api/agent.html" TargetMode="External"/><Relationship Id="rId4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4103362" y="1845477"/>
            <a:ext cx="2784231" cy="530591"/>
          </a:xfrm>
        </p:spPr>
        <p:txBody>
          <a:bodyPr>
            <a:normAutofit/>
          </a:bodyPr>
          <a:lstStyle/>
          <a:p>
            <a:r>
              <a:rPr kumimoji="1" lang="en-US" altLang="zh-CN" sz="2400" dirty="0" smtClean="0">
                <a:latin typeface="STHeiti Light" charset="-122"/>
                <a:ea typeface="STHeiti Light" charset="-122"/>
                <a:cs typeface="STHeiti Light" charset="-122"/>
              </a:rPr>
              <a:t>Base</a:t>
            </a:r>
            <a:r>
              <a:rPr kumimoji="1" lang="zh-CN" altLang="en-US" sz="2400" dirty="0" smtClean="0">
                <a:latin typeface="STHeiti Light" charset="-122"/>
                <a:ea typeface="STHeiti Light" charset="-122"/>
                <a:cs typeface="STHeiti Light" charset="-122"/>
              </a:rPr>
              <a:t>分享</a:t>
            </a:r>
            <a:endParaRPr kumimoji="1" lang="zh-CN" altLang="en-US" sz="2400" dirty="0">
              <a:solidFill>
                <a:schemeClr val="accent2">
                  <a:lumMod val="75000"/>
                </a:schemeClr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>
          <a:xfrm>
            <a:off x="1318562" y="2597571"/>
            <a:ext cx="9144000" cy="1655762"/>
          </a:xfrm>
        </p:spPr>
        <p:txBody>
          <a:bodyPr/>
          <a:lstStyle/>
          <a:p>
            <a:r>
              <a:rPr lang="en-US" altLang="zh-CN" dirty="0"/>
              <a:t>http://wiki.51.nb/pages/</a:t>
            </a:r>
            <a:r>
              <a:rPr lang="en-US" altLang="zh-CN" dirty="0" err="1"/>
              <a:t>viewpage.action?pageId</a:t>
            </a:r>
            <a:r>
              <a:rPr lang="en-US" altLang="zh-CN" dirty="0"/>
              <a:t>=57935544</a:t>
            </a:r>
            <a:endParaRPr lang="zh-CN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9248245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22737" y="172794"/>
            <a:ext cx="3769400" cy="540884"/>
          </a:xfrm>
        </p:spPr>
        <p:txBody>
          <a:bodyPr>
            <a:normAutofit/>
          </a:bodyPr>
          <a:lstStyle/>
          <a:p>
            <a:r>
              <a:rPr kumimoji="1" lang="en-US" altLang="zh-CN" sz="2400" dirty="0" smtClean="0">
                <a:latin typeface="STHeiti Light" charset="-122"/>
                <a:ea typeface="STHeiti Light" charset="-122"/>
                <a:cs typeface="STHeiti Light" charset="-122"/>
              </a:rPr>
              <a:t>Base</a:t>
            </a:r>
            <a:r>
              <a:rPr kumimoji="1" lang="zh-CN" altLang="en-US" sz="2400" dirty="0" smtClean="0">
                <a:latin typeface="STHeiti Light" charset="-122"/>
                <a:ea typeface="STHeiti Light" charset="-122"/>
                <a:cs typeface="STHeiti Light" charset="-122"/>
              </a:rPr>
              <a:t>分享   </a:t>
            </a:r>
            <a:r>
              <a:rPr kumimoji="1" lang="en-US" altLang="zh-CN" sz="2400" dirty="0" err="1" smtClean="0">
                <a:solidFill>
                  <a:schemeClr val="accent2">
                    <a:lumMod val="75000"/>
                  </a:schemeClr>
                </a:solidFill>
                <a:latin typeface="STHeiti Light" charset="-122"/>
                <a:ea typeface="STHeiti Light" charset="-122"/>
                <a:cs typeface="STHeiti Light" charset="-122"/>
              </a:rPr>
              <a:t>Hystrix</a:t>
            </a:r>
            <a:endParaRPr kumimoji="1" lang="zh-CN" altLang="en-US" sz="2400" dirty="0">
              <a:solidFill>
                <a:schemeClr val="accent2">
                  <a:lumMod val="75000"/>
                </a:schemeClr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65233" y="1109706"/>
            <a:ext cx="6096000" cy="347787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sz="2000" dirty="0" err="1" smtClean="0"/>
              <a:t>Hystrix</a:t>
            </a:r>
            <a:r>
              <a:rPr lang="zh-CN" altLang="en-US" sz="2000" dirty="0" smtClean="0"/>
              <a:t>请求缓存：</a:t>
            </a:r>
            <a:r>
              <a:rPr lang="en-US" altLang="zh-CN" sz="2000" dirty="0" err="1" smtClean="0"/>
              <a:t>Treadlocal</a:t>
            </a:r>
            <a:endParaRPr lang="zh-CN" altLang="en-US" sz="2000" dirty="0" smtClean="0"/>
          </a:p>
          <a:p>
            <a:endParaRPr lang="zh-CN" altLang="en-US" sz="2000" dirty="0"/>
          </a:p>
          <a:p>
            <a:r>
              <a:rPr lang="en-US" altLang="zh-CN" sz="2000" dirty="0" err="1" smtClean="0"/>
              <a:t>Hystrix</a:t>
            </a:r>
            <a:r>
              <a:rPr lang="zh-CN" altLang="en-US" sz="2000" dirty="0" smtClean="0"/>
              <a:t>调参： </a:t>
            </a:r>
          </a:p>
          <a:p>
            <a:r>
              <a:rPr lang="zh-CN" altLang="en-US" sz="2000" dirty="0" smtClean="0"/>
              <a:t>    *</a:t>
            </a:r>
            <a:r>
              <a:rPr lang="zh-CN" altLang="zh-CN" sz="2000" dirty="0" smtClean="0"/>
              <a:t>熔断器</a:t>
            </a:r>
            <a:endParaRPr lang="zh-CN" altLang="en-US" sz="2000" dirty="0"/>
          </a:p>
          <a:p>
            <a:r>
              <a:rPr lang="zh-CN" altLang="en-US" sz="2000" dirty="0" smtClean="0"/>
              <a:t>    *超时时间</a:t>
            </a:r>
          </a:p>
          <a:p>
            <a:r>
              <a:rPr lang="zh-CN" altLang="en-US" sz="2000" dirty="0" smtClean="0"/>
              <a:t>    *线程池 </a:t>
            </a:r>
            <a:r>
              <a:rPr lang="en-US" altLang="zh-CN" sz="2000" dirty="0" err="1" smtClean="0"/>
              <a:t>coreSize</a:t>
            </a:r>
            <a:r>
              <a:rPr lang="zh-CN" altLang="en-US" sz="2000" dirty="0" smtClean="0"/>
              <a:t> </a:t>
            </a:r>
            <a:r>
              <a:rPr lang="en-US" altLang="zh-CN" sz="2000" dirty="0" err="1" smtClean="0"/>
              <a:t>maxSize</a:t>
            </a:r>
            <a:r>
              <a:rPr lang="zh-CN" altLang="en-US" sz="2000" dirty="0" smtClean="0"/>
              <a:t> </a:t>
            </a:r>
            <a:r>
              <a:rPr lang="en-US" altLang="zh-CN" sz="2000" dirty="0" err="1" smtClean="0"/>
              <a:t>maxQueueSize</a:t>
            </a:r>
            <a:endParaRPr lang="zh-CN" altLang="en-US" sz="2000" dirty="0" smtClean="0"/>
          </a:p>
          <a:p>
            <a:endParaRPr lang="zh-CN" altLang="en-US" sz="2000" dirty="0"/>
          </a:p>
          <a:p>
            <a:r>
              <a:rPr lang="en-US" altLang="zh-CN" sz="2000" dirty="0" err="1" smtClean="0"/>
              <a:t>Hystrix</a:t>
            </a:r>
            <a:r>
              <a:rPr lang="zh-CN" altLang="en-US" sz="2000" dirty="0" smtClean="0"/>
              <a:t>在</a:t>
            </a:r>
            <a:r>
              <a:rPr lang="en-US" altLang="zh-CN" sz="2000" dirty="0" smtClean="0"/>
              <a:t>Base</a:t>
            </a:r>
            <a:r>
              <a:rPr lang="zh-CN" altLang="en-US" sz="2000" dirty="0" smtClean="0"/>
              <a:t>中的应用：</a:t>
            </a:r>
          </a:p>
          <a:p>
            <a:r>
              <a:rPr lang="zh-CN" altLang="en-US" sz="2000" dirty="0" smtClean="0"/>
              <a:t>集中在</a:t>
            </a:r>
            <a:r>
              <a:rPr lang="en-US" altLang="zh-CN" sz="2000" dirty="0" err="1" smtClean="0"/>
              <a:t>HttpCallCommand</a:t>
            </a:r>
            <a:r>
              <a:rPr lang="zh-CN" altLang="en-US" sz="2000" dirty="0" smtClean="0"/>
              <a:t>类</a:t>
            </a:r>
          </a:p>
          <a:p>
            <a:r>
              <a:rPr lang="en-US" altLang="zh-CN" sz="2000" dirty="0" err="1" smtClean="0"/>
              <a:t>getFallBack</a:t>
            </a:r>
            <a:r>
              <a:rPr lang="en-US" altLang="zh-CN" sz="2000" dirty="0" smtClean="0"/>
              <a:t>/</a:t>
            </a:r>
            <a:r>
              <a:rPr lang="zh-CN" altLang="en-US" sz="2000" dirty="0" smtClean="0"/>
              <a:t>调参</a:t>
            </a:r>
          </a:p>
          <a:p>
            <a:endParaRPr lang="zh-CN" altLang="zh-CN" sz="2000" dirty="0">
              <a:latin typeface="Times New Roman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42644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22737" y="172794"/>
            <a:ext cx="3769400" cy="540884"/>
          </a:xfrm>
        </p:spPr>
        <p:txBody>
          <a:bodyPr>
            <a:normAutofit fontScale="90000"/>
          </a:bodyPr>
          <a:lstStyle/>
          <a:p>
            <a:r>
              <a:rPr kumimoji="1" lang="en-US" altLang="zh-CN" sz="2400" dirty="0" smtClean="0">
                <a:latin typeface="STHeiti Light" charset="-122"/>
                <a:ea typeface="STHeiti Light" charset="-122"/>
                <a:cs typeface="STHeiti Light" charset="-122"/>
              </a:rPr>
              <a:t>Base</a:t>
            </a:r>
            <a:r>
              <a:rPr kumimoji="1" lang="zh-CN" altLang="en-US" sz="2400" dirty="0" smtClean="0">
                <a:latin typeface="STHeiti Light" charset="-122"/>
                <a:ea typeface="STHeiti Light" charset="-122"/>
                <a:cs typeface="STHeiti Light" charset="-122"/>
              </a:rPr>
              <a:t>分享   </a:t>
            </a:r>
            <a:r>
              <a:rPr kumimoji="1" lang="zh-CN" altLang="en-US" sz="2400" dirty="0" smtClean="0">
                <a:solidFill>
                  <a:schemeClr val="accent2">
                    <a:lumMod val="75000"/>
                  </a:schemeClr>
                </a:solidFill>
                <a:latin typeface="STHeiti Light" charset="-122"/>
                <a:ea typeface="STHeiti Light" charset="-122"/>
                <a:cs typeface="STHeiti Light" charset="-122"/>
              </a:rPr>
              <a:t>服务发现和调用</a:t>
            </a:r>
            <a:endParaRPr kumimoji="1" lang="zh-CN" altLang="en-US" sz="2400" dirty="0">
              <a:solidFill>
                <a:schemeClr val="accent2">
                  <a:lumMod val="75000"/>
                </a:schemeClr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pic>
        <p:nvPicPr>
          <p:cNvPr id="6" name="图片 5"/>
          <p:cNvPicPr/>
          <p:nvPr/>
        </p:nvPicPr>
        <p:blipFill>
          <a:blip r:embed="rId3"/>
          <a:stretch>
            <a:fillRect/>
          </a:stretch>
        </p:blipFill>
        <p:spPr>
          <a:xfrm>
            <a:off x="4445001" y="273006"/>
            <a:ext cx="7137400" cy="1047794"/>
          </a:xfrm>
          <a:prstGeom prst="rect">
            <a:avLst/>
          </a:prstGeom>
        </p:spPr>
      </p:pic>
      <p:sp>
        <p:nvSpPr>
          <p:cNvPr id="4" name="Rectangle 1"/>
          <p:cNvSpPr>
            <a:spLocks noGrp="1" noChangeArrowheads="1"/>
          </p:cNvSpPr>
          <p:nvPr>
            <p:ph type="subTitle" idx="1"/>
          </p:nvPr>
        </p:nvSpPr>
        <p:spPr bwMode="auto">
          <a:xfrm>
            <a:off x="222737" y="1595021"/>
            <a:ext cx="9271000" cy="526297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// 创建 OKHttpClient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OkHttpClient.Builder builder =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charset="0"/>
                <a:ea typeface="宋体" charset="0"/>
                <a:cs typeface="Courier New" charset="0"/>
              </a:rPr>
              <a:t> 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new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 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OkHttpClient.Builder();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charset="0"/>
                <a:ea typeface="宋体" charset="0"/>
                <a:cs typeface="Courier New" charset="0"/>
              </a:rPr>
              <a:t>     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builder.connectTimeout(DEFAULT_TIME_OUT, TimeUnit.SECONDS);//连接超时时间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charset="0"/>
                <a:ea typeface="宋体" charset="0"/>
                <a:cs typeface="Courier New" charset="0"/>
              </a:rPr>
              <a:t>     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builder.writeTimeout(DEFAULT_TIME_OUT,TimeUnit.SECONDS);//写操作 超时时间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charset="0"/>
                <a:ea typeface="宋体" charset="0"/>
                <a:cs typeface="Courier New" charset="0"/>
              </a:rPr>
              <a:t>     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builder.readTimeout(DEFAULT_TIME_OUT,TimeUnit.SECONDS);//读操作超时时间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charset="0"/>
                <a:ea typeface="宋体" charset="0"/>
                <a:cs typeface="Courier New" charset="0"/>
              </a:rPr>
              <a:t>  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// 添加公共参数拦截器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BasicParamsInterceptor basicParamsInterceptor =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charset="0"/>
                <a:ea typeface="宋体" charset="0"/>
                <a:cs typeface="Courier New" charset="0"/>
              </a:rPr>
              <a:t> 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new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 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BasicParamsInterceptor.Builder()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charset="0"/>
                <a:ea typeface="宋体" charset="0"/>
                <a:cs typeface="Courier New" charset="0"/>
              </a:rPr>
              <a:t>    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.addHeaderParam("userName","")//添加公共参数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charset="0"/>
                <a:ea typeface="宋体" charset="0"/>
                <a:cs typeface="Courier New" charset="0"/>
              </a:rPr>
              <a:t>    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.addHeaderParam("device","")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charset="0"/>
                <a:ea typeface="宋体" charset="0"/>
                <a:cs typeface="Courier New" charset="0"/>
              </a:rPr>
              <a:t>    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.build();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charset="0"/>
                <a:ea typeface="宋体" charset="0"/>
                <a:cs typeface="Courier New" charset="0"/>
              </a:rPr>
              <a:t> 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builder.addInterceptor(basicParamsInterceptor);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rPr>
              <a:t> 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// 创建Retrofit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charset="0"/>
                <a:ea typeface="宋体" charset="0"/>
                <a:cs typeface="Courier New" charset="0"/>
              </a:rPr>
              <a:t> 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mRetrofit =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charset="0"/>
                <a:ea typeface="宋体" charset="0"/>
                <a:cs typeface="Courier New" charset="0"/>
              </a:rPr>
              <a:t> 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new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 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Retrofit.Builder()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charset="0"/>
                <a:ea typeface="宋体" charset="0"/>
                <a:cs typeface="Courier New" charset="0"/>
              </a:rPr>
              <a:t>     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.client(builder.build())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charset="0"/>
                <a:ea typeface="宋体" charset="0"/>
                <a:cs typeface="Courier New" charset="0"/>
              </a:rPr>
              <a:t>     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.addCallAdapterFactory(RxJavaCallAdapterFactory.create())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charset="0"/>
                <a:ea typeface="宋体" charset="0"/>
                <a:cs typeface="Courier New" charset="0"/>
              </a:rPr>
              <a:t>     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.addConverterFactory(GsonConverterFactory.create())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charset="0"/>
                <a:ea typeface="宋体" charset="0"/>
                <a:cs typeface="Courier New" charset="0"/>
              </a:rPr>
              <a:t>     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.baseUrl(ApiConfig.BASE_URL)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Courier New" charset="0"/>
                <a:ea typeface="宋体" charset="0"/>
                <a:cs typeface="Courier New" charset="0"/>
              </a:rPr>
              <a:t>     </a:t>
            </a:r>
            <a:r>
              <a:rPr kumimoji="0" lang="zh-CN" altLang="zh-CN" sz="1600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 charset="0"/>
                <a:ea typeface="宋体" charset="0"/>
                <a:cs typeface="Courier New" charset="0"/>
              </a:rPr>
              <a:t>.build();</a:t>
            </a:r>
            <a:endParaRPr kumimoji="0" lang="zh-CN" altLang="zh-CN" sz="16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5075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22737" y="172794"/>
            <a:ext cx="3769400" cy="540884"/>
          </a:xfrm>
        </p:spPr>
        <p:txBody>
          <a:bodyPr>
            <a:normAutofit fontScale="90000"/>
          </a:bodyPr>
          <a:lstStyle/>
          <a:p>
            <a:r>
              <a:rPr kumimoji="1" lang="en-US" altLang="zh-CN" sz="2400" dirty="0" smtClean="0">
                <a:latin typeface="STHeiti Light" charset="-122"/>
                <a:ea typeface="STHeiti Light" charset="-122"/>
                <a:cs typeface="STHeiti Light" charset="-122"/>
              </a:rPr>
              <a:t>Base</a:t>
            </a:r>
            <a:r>
              <a:rPr kumimoji="1" lang="zh-CN" altLang="en-US" sz="2400" dirty="0" smtClean="0">
                <a:latin typeface="STHeiti Light" charset="-122"/>
                <a:ea typeface="STHeiti Light" charset="-122"/>
                <a:cs typeface="STHeiti Light" charset="-122"/>
              </a:rPr>
              <a:t>分享   </a:t>
            </a:r>
            <a:r>
              <a:rPr kumimoji="1" lang="zh-CN" altLang="en-US" sz="2400" dirty="0" smtClean="0">
                <a:solidFill>
                  <a:schemeClr val="accent2">
                    <a:lumMod val="75000"/>
                  </a:schemeClr>
                </a:solidFill>
                <a:latin typeface="STHeiti Light" charset="-122"/>
                <a:ea typeface="STHeiti Light" charset="-122"/>
                <a:cs typeface="STHeiti Light" charset="-122"/>
              </a:rPr>
              <a:t>服务发现和调用</a:t>
            </a:r>
            <a:endParaRPr kumimoji="1" lang="zh-CN" altLang="en-US" sz="2400" dirty="0">
              <a:solidFill>
                <a:schemeClr val="accent2">
                  <a:lumMod val="75000"/>
                </a:schemeClr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343387" y="3906838"/>
            <a:ext cx="9144000" cy="1655762"/>
          </a:xfrm>
        </p:spPr>
        <p:txBody>
          <a:bodyPr>
            <a:normAutofit lnSpcReduction="10000"/>
          </a:bodyPr>
          <a:lstStyle/>
          <a:p>
            <a:pPr marL="457200" indent="-457200" algn="l">
              <a:buAutoNum type="arabicPeriod"/>
            </a:pPr>
            <a:r>
              <a:rPr kumimoji="1" lang="en-US" altLang="zh-CN" dirty="0" err="1" smtClean="0"/>
              <a:t>findServer</a:t>
            </a:r>
            <a:r>
              <a:rPr kumimoji="1" lang="zh-CN" altLang="en-US" dirty="0" smtClean="0"/>
              <a:t>  </a:t>
            </a:r>
            <a:r>
              <a:rPr kumimoji="1" lang="en-US" altLang="zh-CN" dirty="0" smtClean="0"/>
              <a:t>Ribbon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RR</a:t>
            </a:r>
            <a:endParaRPr kumimoji="1" lang="zh-CN" altLang="en-US" dirty="0" smtClean="0"/>
          </a:p>
          <a:p>
            <a:pPr marL="457200" indent="-457200" algn="l">
              <a:buAutoNum type="arabicPeriod"/>
            </a:pPr>
            <a:r>
              <a:rPr kumimoji="1" lang="zh-CN" altLang="en-US" dirty="0" smtClean="0"/>
              <a:t>封装</a:t>
            </a:r>
            <a:r>
              <a:rPr kumimoji="1" lang="en-US" altLang="zh-CN" dirty="0" smtClean="0"/>
              <a:t>retrofit</a:t>
            </a:r>
            <a:r>
              <a:rPr kumimoji="1" lang="zh-CN" altLang="en-US" dirty="0" smtClean="0"/>
              <a:t>请求 </a:t>
            </a:r>
            <a:r>
              <a:rPr kumimoji="1" lang="en-US" altLang="zh-CN" dirty="0" smtClean="0"/>
              <a:t>span/trace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okhttp</a:t>
            </a:r>
            <a:r>
              <a:rPr kumimoji="1" lang="en-US" altLang="zh-CN" dirty="0" smtClean="0"/>
              <a:t>/</a:t>
            </a:r>
            <a:r>
              <a:rPr kumimoji="1" lang="en-US" altLang="zh-CN" dirty="0" err="1" smtClean="0"/>
              <a:t>asyncHttp</a:t>
            </a:r>
            <a:endParaRPr kumimoji="1" lang="zh-CN" altLang="en-US" dirty="0" smtClean="0"/>
          </a:p>
          <a:p>
            <a:pPr marL="457200" indent="-457200" algn="l">
              <a:buAutoNum type="arabicPeriod"/>
            </a:pPr>
            <a:r>
              <a:rPr kumimoji="1" lang="zh-CN" altLang="en-US" dirty="0" smtClean="0"/>
              <a:t>封装进</a:t>
            </a:r>
            <a:r>
              <a:rPr kumimoji="1" lang="en-US" altLang="zh-CN" dirty="0" err="1" smtClean="0"/>
              <a:t>Hystrix</a:t>
            </a:r>
            <a:r>
              <a:rPr kumimoji="1" lang="zh-CN" altLang="en-US" dirty="0" smtClean="0"/>
              <a:t> </a:t>
            </a:r>
          </a:p>
          <a:p>
            <a:pPr marL="457200" indent="-457200" algn="l">
              <a:buAutoNum type="arabicPeriod"/>
            </a:pPr>
            <a:r>
              <a:rPr kumimoji="1" lang="zh-CN" altLang="en-US" dirty="0" smtClean="0"/>
              <a:t>返回码解析和异常处理</a:t>
            </a:r>
            <a:endParaRPr kumimoji="1" lang="zh-CN" altLang="en-US" dirty="0"/>
          </a:p>
        </p:txBody>
      </p:sp>
      <p:pic>
        <p:nvPicPr>
          <p:cNvPr id="7" name="图片 6"/>
          <p:cNvPicPr/>
          <p:nvPr/>
        </p:nvPicPr>
        <p:blipFill>
          <a:blip r:embed="rId3"/>
          <a:stretch>
            <a:fillRect/>
          </a:stretch>
        </p:blipFill>
        <p:spPr>
          <a:xfrm>
            <a:off x="222737" y="1135888"/>
            <a:ext cx="9264650" cy="1122491"/>
          </a:xfrm>
          <a:prstGeom prst="rect">
            <a:avLst/>
          </a:prstGeom>
        </p:spPr>
      </p:pic>
      <p:pic>
        <p:nvPicPr>
          <p:cNvPr id="8" name="图片 7"/>
          <p:cNvPicPr/>
          <p:nvPr/>
        </p:nvPicPr>
        <p:blipFill>
          <a:blip r:embed="rId4"/>
          <a:stretch>
            <a:fillRect/>
          </a:stretch>
        </p:blipFill>
        <p:spPr>
          <a:xfrm>
            <a:off x="222737" y="2362266"/>
            <a:ext cx="10026650" cy="1239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551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22737" y="172794"/>
            <a:ext cx="3769400" cy="540884"/>
          </a:xfrm>
        </p:spPr>
        <p:txBody>
          <a:bodyPr>
            <a:normAutofit/>
          </a:bodyPr>
          <a:lstStyle/>
          <a:p>
            <a:r>
              <a:rPr kumimoji="1" lang="en-US" altLang="zh-CN" sz="2400" dirty="0" smtClean="0">
                <a:latin typeface="STHeiti Light" charset="-122"/>
                <a:ea typeface="STHeiti Light" charset="-122"/>
                <a:cs typeface="STHeiti Light" charset="-122"/>
              </a:rPr>
              <a:t>Base</a:t>
            </a:r>
            <a:r>
              <a:rPr kumimoji="1" lang="zh-CN" altLang="en-US" sz="2400" dirty="0" smtClean="0">
                <a:latin typeface="STHeiti Light" charset="-122"/>
                <a:ea typeface="STHeiti Light" charset="-122"/>
                <a:cs typeface="STHeiti Light" charset="-122"/>
              </a:rPr>
              <a:t>分享   </a:t>
            </a:r>
            <a:r>
              <a:rPr kumimoji="1" lang="zh-CN" altLang="en-US" sz="2400" dirty="0" smtClean="0">
                <a:solidFill>
                  <a:schemeClr val="accent2">
                    <a:lumMod val="75000"/>
                  </a:schemeClr>
                </a:solidFill>
                <a:latin typeface="STHeiti Light" charset="-122"/>
                <a:ea typeface="STHeiti Light" charset="-122"/>
                <a:cs typeface="STHeiti Light" charset="-122"/>
              </a:rPr>
              <a:t>动态配置</a:t>
            </a:r>
            <a:endParaRPr kumimoji="1" lang="zh-CN" altLang="en-US" sz="2400" dirty="0">
              <a:solidFill>
                <a:schemeClr val="accent2">
                  <a:lumMod val="75000"/>
                </a:schemeClr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21074" y="1044368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kumimoji="1" lang="en-US" altLang="zh-CN" dirty="0" smtClean="0"/>
              <a:t>Spring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SPI</a:t>
            </a:r>
            <a:endParaRPr kumimoji="1" lang="zh-CN" altLang="en-US" dirty="0" smtClean="0"/>
          </a:p>
          <a:p>
            <a:pPr algn="l"/>
            <a:r>
              <a:rPr lang="en-US" altLang="zh-CN" sz="2000" dirty="0" err="1"/>
              <a:t>PropertySourceLocator</a:t>
            </a:r>
            <a:r>
              <a:rPr lang="zh-CN" altLang="zh-CN" sz="2000" dirty="0" smtClean="0">
                <a:effectLst/>
              </a:rPr>
              <a:t> </a:t>
            </a:r>
            <a:r>
              <a:rPr lang="zh-CN" altLang="en-US" sz="2000" dirty="0" smtClean="0">
                <a:effectLst/>
              </a:rPr>
              <a:t>的</a:t>
            </a:r>
            <a:r>
              <a:rPr lang="en-US" altLang="zh-CN" sz="2000" dirty="0" smtClean="0">
                <a:effectLst/>
              </a:rPr>
              <a:t>bean</a:t>
            </a:r>
            <a:r>
              <a:rPr lang="zh-CN" altLang="en-US" sz="2000" dirty="0" smtClean="0">
                <a:effectLst/>
              </a:rPr>
              <a:t> </a:t>
            </a:r>
            <a:r>
              <a:rPr lang="en-US" altLang="zh-CN" sz="2000" dirty="0" smtClean="0">
                <a:effectLst/>
              </a:rPr>
              <a:t>-&gt;</a:t>
            </a:r>
            <a:r>
              <a:rPr lang="zh-CN" altLang="en-US" sz="2000" dirty="0" smtClean="0">
                <a:effectLst/>
              </a:rPr>
              <a:t> </a:t>
            </a:r>
            <a:r>
              <a:rPr lang="en-US" altLang="zh-CN" sz="2000" dirty="0" err="1" smtClean="0"/>
              <a:t>ConsulConfigBootstrapConfiguration</a:t>
            </a:r>
            <a:endParaRPr kumimoji="1" lang="zh-CN" altLang="en-US" sz="2000" dirty="0" smtClean="0"/>
          </a:p>
          <a:p>
            <a:pPr algn="l"/>
            <a:r>
              <a:rPr lang="zh-CN" altLang="zh-CN" sz="1800" dirty="0"/>
              <a:t>在工程里的</a:t>
            </a:r>
            <a:r>
              <a:rPr lang="en-US" altLang="zh-CN" sz="1800" dirty="0" err="1"/>
              <a:t>spring.factories</a:t>
            </a:r>
            <a:r>
              <a:rPr lang="zh-CN" altLang="zh-CN" sz="1800" dirty="0"/>
              <a:t>里面指定</a:t>
            </a:r>
            <a:r>
              <a:rPr lang="en-US" altLang="zh-CN" sz="1800" dirty="0" err="1"/>
              <a:t>ConsulConfigBootstrapConfiguration</a:t>
            </a:r>
            <a:r>
              <a:rPr lang="zh-CN" altLang="zh-CN" sz="1800" dirty="0"/>
              <a:t>为启动的配置类</a:t>
            </a:r>
            <a:r>
              <a:rPr lang="zh-CN" altLang="zh-CN" sz="1800" dirty="0" smtClean="0">
                <a:effectLst/>
              </a:rPr>
              <a:t> </a:t>
            </a:r>
            <a:endParaRPr kumimoji="1" lang="zh-CN" altLang="en-US" sz="1800" dirty="0"/>
          </a:p>
        </p:txBody>
      </p:sp>
      <p:pic>
        <p:nvPicPr>
          <p:cNvPr id="6" name="图片 5"/>
          <p:cNvPicPr/>
          <p:nvPr/>
        </p:nvPicPr>
        <p:blipFill>
          <a:blip r:embed="rId3"/>
          <a:stretch>
            <a:fillRect/>
          </a:stretch>
        </p:blipFill>
        <p:spPr>
          <a:xfrm>
            <a:off x="721074" y="2354317"/>
            <a:ext cx="7528404" cy="39669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9096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22737" y="172794"/>
            <a:ext cx="3769400" cy="540884"/>
          </a:xfrm>
        </p:spPr>
        <p:txBody>
          <a:bodyPr>
            <a:normAutofit/>
          </a:bodyPr>
          <a:lstStyle/>
          <a:p>
            <a:r>
              <a:rPr kumimoji="1" lang="en-US" altLang="zh-CN" sz="2400" dirty="0" smtClean="0">
                <a:latin typeface="STHeiti Light" charset="-122"/>
                <a:ea typeface="STHeiti Light" charset="-122"/>
                <a:cs typeface="STHeiti Light" charset="-122"/>
              </a:rPr>
              <a:t>Base</a:t>
            </a:r>
            <a:r>
              <a:rPr kumimoji="1" lang="zh-CN" altLang="en-US" sz="2400" dirty="0" smtClean="0">
                <a:latin typeface="STHeiti Light" charset="-122"/>
                <a:ea typeface="STHeiti Light" charset="-122"/>
                <a:cs typeface="STHeiti Light" charset="-122"/>
              </a:rPr>
              <a:t>分享   </a:t>
            </a:r>
            <a:r>
              <a:rPr kumimoji="1" lang="zh-CN" altLang="en-US" sz="2400" dirty="0" smtClean="0">
                <a:solidFill>
                  <a:schemeClr val="accent2">
                    <a:lumMod val="75000"/>
                  </a:schemeClr>
                </a:solidFill>
                <a:latin typeface="STHeiti Light" charset="-122"/>
                <a:ea typeface="STHeiti Light" charset="-122"/>
                <a:cs typeface="STHeiti Light" charset="-122"/>
              </a:rPr>
              <a:t>动态配置</a:t>
            </a:r>
            <a:endParaRPr kumimoji="1" lang="zh-CN" altLang="en-US" sz="2400" dirty="0">
              <a:solidFill>
                <a:schemeClr val="accent2">
                  <a:lumMod val="75000"/>
                </a:schemeClr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721074" y="1044368"/>
            <a:ext cx="9144000" cy="1003093"/>
          </a:xfrm>
        </p:spPr>
        <p:txBody>
          <a:bodyPr>
            <a:normAutofit/>
          </a:bodyPr>
          <a:lstStyle/>
          <a:p>
            <a:pPr algn="l"/>
            <a:r>
              <a:rPr lang="en-US" altLang="zh-CN" dirty="0"/>
              <a:t>String value = </a:t>
            </a:r>
            <a:r>
              <a:rPr lang="en-US" altLang="zh-CN" dirty="0" err="1"/>
              <a:t>ConfigurationManager.getConfigInstance</a:t>
            </a:r>
            <a:r>
              <a:rPr lang="en-US" altLang="zh-CN" dirty="0"/>
              <a:t>().</a:t>
            </a:r>
            <a:r>
              <a:rPr lang="en-US" altLang="zh-CN" dirty="0" err="1"/>
              <a:t>getString</a:t>
            </a:r>
            <a:r>
              <a:rPr lang="en-US" altLang="zh-CN" dirty="0"/>
              <a:t>("</a:t>
            </a:r>
            <a:r>
              <a:rPr lang="en-US" altLang="zh-CN" dirty="0" err="1"/>
              <a:t>foo.bar</a:t>
            </a:r>
            <a:r>
              <a:rPr lang="en-US" altLang="zh-CN" dirty="0"/>
              <a:t>");</a:t>
            </a:r>
            <a:endParaRPr lang="zh-CN" altLang="zh-CN" dirty="0"/>
          </a:p>
          <a:p>
            <a:pPr algn="l"/>
            <a:endParaRPr kumimoji="1" lang="zh-CN" altLang="en-US" dirty="0"/>
          </a:p>
        </p:txBody>
      </p:sp>
      <p:pic>
        <p:nvPicPr>
          <p:cNvPr id="7" name="图片 6"/>
          <p:cNvPicPr/>
          <p:nvPr/>
        </p:nvPicPr>
        <p:blipFill>
          <a:blip r:embed="rId3"/>
          <a:stretch>
            <a:fillRect/>
          </a:stretch>
        </p:blipFill>
        <p:spPr>
          <a:xfrm>
            <a:off x="721074" y="2708840"/>
            <a:ext cx="8764381" cy="1145050"/>
          </a:xfrm>
          <a:prstGeom prst="rect">
            <a:avLst/>
          </a:prstGeom>
        </p:spPr>
      </p:pic>
      <p:sp>
        <p:nvSpPr>
          <p:cNvPr id="8" name="副标题 2"/>
          <p:cNvSpPr txBox="1">
            <a:spLocks/>
          </p:cNvSpPr>
          <p:nvPr/>
        </p:nvSpPr>
        <p:spPr>
          <a:xfrm>
            <a:off x="721074" y="2104589"/>
            <a:ext cx="9144000" cy="5471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zh-CN" altLang="en-US" dirty="0" smtClean="0"/>
              <a:t>引入</a:t>
            </a:r>
            <a:r>
              <a:rPr lang="en-US" altLang="zh-CN" dirty="0" err="1" smtClean="0"/>
              <a:t>Archaius</a:t>
            </a:r>
            <a:endParaRPr kumimoji="1" lang="zh-CN" altLang="en-US" dirty="0"/>
          </a:p>
        </p:txBody>
      </p:sp>
      <p:sp>
        <p:nvSpPr>
          <p:cNvPr id="9" name="副标题 2"/>
          <p:cNvSpPr txBox="1">
            <a:spLocks/>
          </p:cNvSpPr>
          <p:nvPr/>
        </p:nvSpPr>
        <p:spPr>
          <a:xfrm>
            <a:off x="721074" y="4344206"/>
            <a:ext cx="9144000" cy="11223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dirty="0" smtClean="0"/>
              <a:t>Blocking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Query</a:t>
            </a:r>
            <a:r>
              <a:rPr lang="zh-CN" altLang="en-US" dirty="0" smtClean="0"/>
              <a:t> </a:t>
            </a:r>
            <a:r>
              <a:rPr lang="en-US" altLang="zh-CN" dirty="0" smtClean="0"/>
              <a:t>(Long</a:t>
            </a:r>
            <a:r>
              <a:rPr lang="zh-CN" altLang="en-US" dirty="0" smtClean="0"/>
              <a:t> </a:t>
            </a:r>
            <a:r>
              <a:rPr lang="en-US" altLang="zh-CN" dirty="0" smtClean="0"/>
              <a:t>Polling)</a:t>
            </a:r>
            <a:endParaRPr lang="zh-CN" altLang="en-US" dirty="0" smtClean="0"/>
          </a:p>
          <a:p>
            <a:pPr algn="l"/>
            <a:r>
              <a:rPr kumimoji="1" lang="zh-CN" altLang="en-US" dirty="0" smtClean="0"/>
              <a:t>多次</a:t>
            </a:r>
            <a:r>
              <a:rPr kumimoji="1" lang="en-US" altLang="zh-CN" dirty="0" smtClean="0"/>
              <a:t>Polling</a:t>
            </a:r>
            <a:r>
              <a:rPr kumimoji="1" lang="zh-CN" altLang="en-US" dirty="0" smtClean="0"/>
              <a:t> 也需要配超时时间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723929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22737" y="172794"/>
            <a:ext cx="3769400" cy="540884"/>
          </a:xfrm>
        </p:spPr>
        <p:txBody>
          <a:bodyPr>
            <a:normAutofit/>
          </a:bodyPr>
          <a:lstStyle/>
          <a:p>
            <a:r>
              <a:rPr kumimoji="1" lang="en-US" altLang="zh-CN" sz="2400" dirty="0" smtClean="0">
                <a:latin typeface="STHeiti Light" charset="-122"/>
                <a:ea typeface="STHeiti Light" charset="-122"/>
                <a:cs typeface="STHeiti Light" charset="-122"/>
              </a:rPr>
              <a:t>Base</a:t>
            </a:r>
            <a:r>
              <a:rPr kumimoji="1" lang="zh-CN" altLang="en-US" sz="2400" dirty="0" smtClean="0">
                <a:latin typeface="STHeiti Light" charset="-122"/>
                <a:ea typeface="STHeiti Light" charset="-122"/>
                <a:cs typeface="STHeiti Light" charset="-122"/>
              </a:rPr>
              <a:t>分享   </a:t>
            </a:r>
            <a:r>
              <a:rPr kumimoji="1" lang="zh-CN" altLang="en-US" sz="2400" dirty="0" smtClean="0">
                <a:solidFill>
                  <a:schemeClr val="accent2">
                    <a:lumMod val="75000"/>
                  </a:schemeClr>
                </a:solidFill>
                <a:latin typeface="STHeiti Light" charset="-122"/>
                <a:ea typeface="STHeiti Light" charset="-122"/>
                <a:cs typeface="STHeiti Light" charset="-122"/>
              </a:rPr>
              <a:t>动态配置</a:t>
            </a:r>
            <a:endParaRPr kumimoji="1" lang="zh-CN" altLang="en-US" sz="2400" dirty="0">
              <a:solidFill>
                <a:schemeClr val="accent2">
                  <a:lumMod val="75000"/>
                </a:schemeClr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pic>
        <p:nvPicPr>
          <p:cNvPr id="10" name="图片 9"/>
          <p:cNvPicPr/>
          <p:nvPr/>
        </p:nvPicPr>
        <p:blipFill>
          <a:blip r:embed="rId3"/>
          <a:stretch>
            <a:fillRect/>
          </a:stretch>
        </p:blipFill>
        <p:spPr>
          <a:xfrm>
            <a:off x="1356886" y="1179788"/>
            <a:ext cx="7151009" cy="5380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939424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22737" y="172794"/>
            <a:ext cx="3769400" cy="540884"/>
          </a:xfrm>
        </p:spPr>
        <p:txBody>
          <a:bodyPr>
            <a:normAutofit/>
          </a:bodyPr>
          <a:lstStyle/>
          <a:p>
            <a:r>
              <a:rPr kumimoji="1" lang="en-US" altLang="zh-CN" sz="2400" dirty="0" smtClean="0">
                <a:latin typeface="STHeiti Light" charset="-122"/>
                <a:ea typeface="STHeiti Light" charset="-122"/>
                <a:cs typeface="STHeiti Light" charset="-122"/>
              </a:rPr>
              <a:t>Base</a:t>
            </a:r>
            <a:r>
              <a:rPr kumimoji="1" lang="zh-CN" altLang="en-US" sz="2400" dirty="0" smtClean="0">
                <a:latin typeface="STHeiti Light" charset="-122"/>
                <a:ea typeface="STHeiti Light" charset="-122"/>
                <a:cs typeface="STHeiti Light" charset="-122"/>
              </a:rPr>
              <a:t>分享   </a:t>
            </a:r>
            <a:r>
              <a:rPr kumimoji="1" lang="zh-CN" altLang="en-US" sz="2400" dirty="0" smtClean="0">
                <a:solidFill>
                  <a:schemeClr val="accent2">
                    <a:lumMod val="75000"/>
                  </a:schemeClr>
                </a:solidFill>
                <a:latin typeface="STHeiti Light" charset="-122"/>
                <a:ea typeface="STHeiti Light" charset="-122"/>
                <a:cs typeface="STHeiti Light" charset="-122"/>
              </a:rPr>
              <a:t>异常处理</a:t>
            </a:r>
            <a:r>
              <a:rPr kumimoji="1" lang="en-US" altLang="zh-CN" sz="2400" dirty="0" smtClean="0">
                <a:solidFill>
                  <a:schemeClr val="accent2">
                    <a:lumMod val="75000"/>
                  </a:schemeClr>
                </a:solidFill>
                <a:latin typeface="STHeiti Light" charset="-122"/>
                <a:ea typeface="STHeiti Light" charset="-122"/>
                <a:cs typeface="STHeiti Light" charset="-122"/>
              </a:rPr>
              <a:t>/</a:t>
            </a:r>
            <a:r>
              <a:rPr kumimoji="1" lang="zh-CN" altLang="en-US" sz="2400" dirty="0" smtClean="0">
                <a:solidFill>
                  <a:schemeClr val="accent2">
                    <a:lumMod val="75000"/>
                  </a:schemeClr>
                </a:solidFill>
                <a:latin typeface="STHeiti Light" charset="-122"/>
                <a:ea typeface="STHeiti Light" charset="-122"/>
                <a:cs typeface="STHeiti Light" charset="-122"/>
              </a:rPr>
              <a:t>鉴权</a:t>
            </a:r>
            <a:endParaRPr kumimoji="1" lang="zh-CN" altLang="en-US" sz="2400" dirty="0">
              <a:solidFill>
                <a:schemeClr val="accent2">
                  <a:lumMod val="75000"/>
                </a:schemeClr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4" name="副标题 2"/>
          <p:cNvSpPr>
            <a:spLocks noGrp="1"/>
          </p:cNvSpPr>
          <p:nvPr>
            <p:ph type="subTitle" idx="1"/>
          </p:nvPr>
        </p:nvSpPr>
        <p:spPr>
          <a:xfrm>
            <a:off x="721074" y="1044368"/>
            <a:ext cx="9144000" cy="2672867"/>
          </a:xfrm>
        </p:spPr>
        <p:txBody>
          <a:bodyPr>
            <a:normAutofit lnSpcReduction="10000"/>
          </a:bodyPr>
          <a:lstStyle/>
          <a:p>
            <a:pPr algn="l"/>
            <a:r>
              <a:rPr lang="zh-CN" altLang="en-US" dirty="0" smtClean="0"/>
              <a:t>异常处理 </a:t>
            </a:r>
            <a:r>
              <a:rPr lang="zh-CN" altLang="zh-CN" dirty="0"/>
              <a:t> </a:t>
            </a:r>
            <a:r>
              <a:rPr lang="en-US" altLang="zh-CN" sz="1800" dirty="0"/>
              <a:t>http://</a:t>
            </a:r>
            <a:r>
              <a:rPr lang="en-US" altLang="zh-CN" sz="1800" dirty="0" smtClean="0"/>
              <a:t>wiki.51.nb/pages/</a:t>
            </a:r>
            <a:r>
              <a:rPr lang="en-US" altLang="zh-CN" sz="1800" dirty="0" err="1" smtClean="0"/>
              <a:t>viewpage.action?pageId</a:t>
            </a:r>
            <a:r>
              <a:rPr lang="en-US" altLang="zh-CN" sz="1800" dirty="0" smtClean="0"/>
              <a:t>=57935822</a:t>
            </a:r>
            <a:endParaRPr lang="zh-CN" altLang="en-US" sz="1800" dirty="0" smtClean="0"/>
          </a:p>
          <a:p>
            <a:pPr algn="l"/>
            <a:r>
              <a:rPr kumimoji="1" lang="zh-CN" altLang="en-US" dirty="0"/>
              <a:t> </a:t>
            </a:r>
            <a:r>
              <a:rPr kumimoji="1" lang="zh-CN" altLang="en-US" dirty="0" smtClean="0"/>
              <a:t>  规约</a:t>
            </a:r>
          </a:p>
          <a:p>
            <a:pPr algn="l"/>
            <a:r>
              <a:rPr kumimoji="1" lang="zh-CN" altLang="en-US" dirty="0"/>
              <a:t> </a:t>
            </a:r>
            <a:r>
              <a:rPr kumimoji="1" lang="zh-CN" altLang="en-US" dirty="0" smtClean="0"/>
              <a:t>  服务端、客户端异常处理逻辑</a:t>
            </a:r>
          </a:p>
          <a:p>
            <a:pPr algn="l"/>
            <a:r>
              <a:rPr kumimoji="1" lang="zh-CN" altLang="en-US" dirty="0" smtClean="0"/>
              <a:t>鉴权  </a:t>
            </a:r>
            <a:r>
              <a:rPr lang="en-US" altLang="zh-CN" sz="1800" dirty="0" smtClean="0"/>
              <a:t>http</a:t>
            </a:r>
            <a:r>
              <a:rPr lang="en-US" altLang="zh-CN" sz="1800" dirty="0"/>
              <a:t>://</a:t>
            </a:r>
            <a:r>
              <a:rPr lang="en-US" altLang="zh-CN" sz="1800" dirty="0" smtClean="0"/>
              <a:t>wiki.51.nb/pages/</a:t>
            </a:r>
            <a:r>
              <a:rPr lang="en-US" altLang="zh-CN" sz="1800" dirty="0" err="1" smtClean="0"/>
              <a:t>viewpage.action?pageId</a:t>
            </a:r>
            <a:r>
              <a:rPr lang="en-US" altLang="zh-CN" sz="1800" dirty="0" smtClean="0"/>
              <a:t>=57966062</a:t>
            </a:r>
            <a:endParaRPr kumimoji="1" lang="zh-CN" altLang="en-US" sz="1800" dirty="0" smtClean="0"/>
          </a:p>
          <a:p>
            <a:pPr algn="l"/>
            <a:r>
              <a:rPr kumimoji="1" lang="zh-CN" altLang="en-US" dirty="0"/>
              <a:t> </a:t>
            </a:r>
            <a:r>
              <a:rPr kumimoji="1" lang="zh-CN" altLang="en-US" dirty="0" smtClean="0"/>
              <a:t>  </a:t>
            </a:r>
            <a:r>
              <a:rPr kumimoji="1" lang="en-US" altLang="zh-CN" dirty="0" err="1" smtClean="0"/>
              <a:t>TokenValidator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 err="1" smtClean="0"/>
              <a:t>UserCenter</a:t>
            </a:r>
            <a:endParaRPr kumimoji="1" lang="zh-CN" altLang="en-US" dirty="0" smtClean="0"/>
          </a:p>
          <a:p>
            <a:pPr algn="l"/>
            <a:r>
              <a:rPr kumimoji="1" lang="zh-CN" altLang="en-US" dirty="0"/>
              <a:t> </a:t>
            </a:r>
            <a:r>
              <a:rPr kumimoji="1" lang="zh-CN" altLang="en-US" dirty="0" smtClean="0"/>
              <a:t>  </a:t>
            </a:r>
            <a:r>
              <a:rPr kumimoji="1" lang="en-US" altLang="zh-CN" dirty="0" err="1" smtClean="0"/>
              <a:t>IAMAgent</a:t>
            </a:r>
            <a:r>
              <a:rPr kumimoji="1" lang="en-US" altLang="zh-CN" dirty="0" smtClean="0"/>
              <a:t>: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IAM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931151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22737" y="172794"/>
            <a:ext cx="3769400" cy="540884"/>
          </a:xfrm>
        </p:spPr>
        <p:txBody>
          <a:bodyPr>
            <a:normAutofit/>
          </a:bodyPr>
          <a:lstStyle/>
          <a:p>
            <a:r>
              <a:rPr kumimoji="1" lang="en-US" altLang="zh-CN" sz="2400" dirty="0" smtClean="0">
                <a:latin typeface="STHeiti Light" charset="-122"/>
                <a:ea typeface="STHeiti Light" charset="-122"/>
                <a:cs typeface="STHeiti Light" charset="-122"/>
              </a:rPr>
              <a:t>Base</a:t>
            </a:r>
            <a:r>
              <a:rPr kumimoji="1" lang="zh-CN" altLang="en-US" sz="2400" dirty="0" smtClean="0">
                <a:latin typeface="STHeiti Light" charset="-122"/>
                <a:ea typeface="STHeiti Light" charset="-122"/>
                <a:cs typeface="STHeiti Light" charset="-122"/>
              </a:rPr>
              <a:t>分享   </a:t>
            </a:r>
            <a:r>
              <a:rPr kumimoji="1" lang="zh-CN" altLang="en-US" sz="2400" dirty="0" smtClean="0">
                <a:solidFill>
                  <a:schemeClr val="accent2">
                    <a:lumMod val="75000"/>
                  </a:schemeClr>
                </a:solidFill>
                <a:latin typeface="STHeiti Light" charset="-122"/>
                <a:ea typeface="STHeiti Light" charset="-122"/>
                <a:cs typeface="STHeiti Light" charset="-122"/>
              </a:rPr>
              <a:t>总结</a:t>
            </a:r>
            <a:endParaRPr kumimoji="1" lang="zh-CN" altLang="en-US" sz="2400" dirty="0">
              <a:solidFill>
                <a:schemeClr val="accent2">
                  <a:lumMod val="75000"/>
                </a:schemeClr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944137" y="1298210"/>
            <a:ext cx="6096000" cy="1569660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0"/>
              </a:spcAft>
            </a:pPr>
            <a:r>
              <a:rPr lang="zh-CN" altLang="zh-CN" sz="2400" dirty="0" smtClean="0">
                <a:latin typeface="Candara" charset="0"/>
                <a:ea typeface="Candara" charset="0"/>
                <a:cs typeface="Candara" charset="0"/>
              </a:rPr>
              <a:t>融合</a:t>
            </a:r>
            <a:r>
              <a:rPr lang="zh-CN" altLang="zh-CN" sz="2400" dirty="0">
                <a:latin typeface="Candara" charset="0"/>
                <a:ea typeface="Candara" charset="0"/>
                <a:cs typeface="Candara" charset="0"/>
              </a:rPr>
              <a:t>了各种开源项目的</a:t>
            </a:r>
            <a:r>
              <a:rPr lang="en-US" altLang="zh-CN" sz="2400" dirty="0">
                <a:latin typeface="Candara" charset="0"/>
                <a:ea typeface="Candara" charset="0"/>
                <a:cs typeface="Candara" charset="0"/>
              </a:rPr>
              <a:t>http </a:t>
            </a:r>
            <a:r>
              <a:rPr lang="en-US" altLang="zh-CN" sz="2400" dirty="0" err="1">
                <a:latin typeface="Candara" charset="0"/>
                <a:ea typeface="Candara" charset="0"/>
                <a:cs typeface="Candara" charset="0"/>
              </a:rPr>
              <a:t>rpc</a:t>
            </a:r>
            <a:r>
              <a:rPr lang="zh-CN" altLang="zh-CN" sz="2400" dirty="0" smtClean="0">
                <a:latin typeface="Candara" charset="0"/>
                <a:ea typeface="Candara" charset="0"/>
                <a:cs typeface="Candara" charset="0"/>
              </a:rPr>
              <a:t>框架</a:t>
            </a:r>
            <a:endParaRPr lang="zh-CN" altLang="en-US" sz="2400" dirty="0" smtClean="0">
              <a:latin typeface="Candara" charset="0"/>
              <a:ea typeface="Candara" charset="0"/>
              <a:cs typeface="Candara" charset="0"/>
            </a:endParaRPr>
          </a:p>
          <a:p>
            <a:pPr>
              <a:spcAft>
                <a:spcPts val="0"/>
              </a:spcAft>
            </a:pPr>
            <a:endParaRPr lang="zh-CN" altLang="zh-CN" sz="2400" dirty="0">
              <a:latin typeface="Candara" charset="0"/>
              <a:ea typeface="Candara" charset="0"/>
              <a:cs typeface="Candara" charset="0"/>
            </a:endParaRPr>
          </a:p>
          <a:p>
            <a:pPr>
              <a:spcAft>
                <a:spcPts val="0"/>
              </a:spcAft>
            </a:pPr>
            <a:r>
              <a:rPr lang="en-US" altLang="zh-CN" sz="2400" dirty="0" smtClean="0">
                <a:latin typeface="Candara" charset="0"/>
                <a:ea typeface="Candara" charset="0"/>
                <a:cs typeface="Candara" charset="0"/>
              </a:rPr>
              <a:t>consul/retrofit/</a:t>
            </a:r>
            <a:r>
              <a:rPr lang="en-US" altLang="zh-CN" sz="2400" dirty="0" err="1" smtClean="0">
                <a:latin typeface="Candara" charset="0"/>
                <a:ea typeface="Candara" charset="0"/>
                <a:cs typeface="Candara" charset="0"/>
              </a:rPr>
              <a:t>hystrix</a:t>
            </a:r>
            <a:r>
              <a:rPr lang="en-US" altLang="zh-CN" sz="2400" dirty="0" smtClean="0">
                <a:latin typeface="Candara" charset="0"/>
                <a:ea typeface="Candara" charset="0"/>
                <a:cs typeface="Candara" charset="0"/>
              </a:rPr>
              <a:t>/</a:t>
            </a:r>
            <a:r>
              <a:rPr lang="en-US" altLang="zh-CN" sz="2400" dirty="0" err="1" smtClean="0">
                <a:latin typeface="Candara" charset="0"/>
                <a:ea typeface="Candara" charset="0"/>
                <a:cs typeface="Candara" charset="0"/>
              </a:rPr>
              <a:t>asyncHttp</a:t>
            </a:r>
            <a:endParaRPr lang="zh-CN" altLang="zh-CN" sz="2400" dirty="0">
              <a:latin typeface="Candara" charset="0"/>
              <a:ea typeface="Candara" charset="0"/>
              <a:cs typeface="Candara" charset="0"/>
            </a:endParaRPr>
          </a:p>
          <a:p>
            <a:pPr>
              <a:spcAft>
                <a:spcPts val="0"/>
              </a:spcAft>
            </a:pPr>
            <a:r>
              <a:rPr lang="en-US" altLang="zh-CN" sz="2400" dirty="0" smtClean="0">
                <a:latin typeface="Candara" charset="0"/>
                <a:ea typeface="Candara" charset="0"/>
                <a:cs typeface="Candara" charset="0"/>
              </a:rPr>
              <a:t>ribbon/</a:t>
            </a:r>
            <a:r>
              <a:rPr lang="en-US" altLang="zh-CN" sz="2400" dirty="0" err="1" smtClean="0">
                <a:latin typeface="Candara" charset="0"/>
                <a:ea typeface="Candara" charset="0"/>
                <a:cs typeface="Candara" charset="0"/>
              </a:rPr>
              <a:t>archaius</a:t>
            </a:r>
            <a:r>
              <a:rPr lang="en-US" altLang="zh-CN" sz="2400" dirty="0" smtClean="0">
                <a:latin typeface="Candara" charset="0"/>
                <a:ea typeface="Candara" charset="0"/>
                <a:cs typeface="Candara" charset="0"/>
              </a:rPr>
              <a:t>/Spring </a:t>
            </a:r>
            <a:r>
              <a:rPr lang="en-US" altLang="zh-CN" sz="2400" dirty="0">
                <a:latin typeface="Candara" charset="0"/>
                <a:ea typeface="Candara" charset="0"/>
                <a:cs typeface="Candara" charset="0"/>
              </a:rPr>
              <a:t>Cloud Sleuth</a:t>
            </a:r>
            <a:endParaRPr lang="zh-CN" altLang="zh-CN" sz="2400" dirty="0">
              <a:latin typeface="Candara" charset="0"/>
              <a:ea typeface="Candara" charset="0"/>
              <a:cs typeface="Candar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860241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22737" y="172794"/>
            <a:ext cx="2784231" cy="530591"/>
          </a:xfrm>
        </p:spPr>
        <p:txBody>
          <a:bodyPr>
            <a:normAutofit/>
          </a:bodyPr>
          <a:lstStyle/>
          <a:p>
            <a:r>
              <a:rPr kumimoji="1" lang="en-US" altLang="zh-CN" sz="2400" dirty="0" smtClean="0">
                <a:latin typeface="STHeiti Light" charset="-122"/>
                <a:ea typeface="STHeiti Light" charset="-122"/>
                <a:cs typeface="STHeiti Light" charset="-122"/>
              </a:rPr>
              <a:t>Base</a:t>
            </a:r>
            <a:r>
              <a:rPr kumimoji="1" lang="zh-CN" altLang="en-US" sz="2400" dirty="0" smtClean="0">
                <a:latin typeface="STHeiti Light" charset="-122"/>
                <a:ea typeface="STHeiti Light" charset="-122"/>
                <a:cs typeface="STHeiti Light" charset="-122"/>
              </a:rPr>
              <a:t>分享   </a:t>
            </a:r>
            <a:r>
              <a:rPr kumimoji="1" lang="en-US" altLang="zh-CN" sz="2400" dirty="0" smtClean="0">
                <a:solidFill>
                  <a:schemeClr val="accent2">
                    <a:lumMod val="75000"/>
                  </a:schemeClr>
                </a:solidFill>
                <a:latin typeface="STHeiti Light" charset="-122"/>
                <a:ea typeface="STHeiti Light" charset="-122"/>
                <a:cs typeface="STHeiti Light" charset="-122"/>
              </a:rPr>
              <a:t>Consul</a:t>
            </a:r>
            <a:endParaRPr kumimoji="1" lang="zh-CN" altLang="en-US" sz="2400" dirty="0">
              <a:solidFill>
                <a:schemeClr val="accent2">
                  <a:lumMod val="75000"/>
                </a:schemeClr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>
          <a:xfrm>
            <a:off x="1318562" y="2597571"/>
            <a:ext cx="9144000" cy="1655762"/>
          </a:xfrm>
        </p:spPr>
        <p:txBody>
          <a:bodyPr/>
          <a:lstStyle/>
          <a:p>
            <a:r>
              <a:rPr lang="zh-CN" altLang="en-US" dirty="0" smtClean="0"/>
              <a:t>与</a:t>
            </a:r>
            <a:r>
              <a:rPr lang="zh-CN" altLang="en-US" dirty="0"/>
              <a:t>其他分布式服务注册与发现的</a:t>
            </a:r>
            <a:r>
              <a:rPr lang="zh-CN" altLang="en-US" dirty="0" smtClean="0"/>
              <a:t>方案相比，</a:t>
            </a:r>
            <a:r>
              <a:rPr lang="en-US" altLang="zh-CN" dirty="0"/>
              <a:t>Consul</a:t>
            </a:r>
            <a:r>
              <a:rPr lang="zh-CN" altLang="en-US" dirty="0"/>
              <a:t>的方案</a:t>
            </a:r>
            <a:r>
              <a:rPr lang="zh-CN" altLang="en-US" dirty="0" smtClean="0"/>
              <a:t>更</a:t>
            </a:r>
            <a:r>
              <a:rPr lang="en-US" altLang="zh-CN" dirty="0" smtClean="0"/>
              <a:t>“</a:t>
            </a:r>
            <a:r>
              <a:rPr lang="zh-CN" altLang="en-US" dirty="0" smtClean="0"/>
              <a:t>一站式</a:t>
            </a:r>
            <a:r>
              <a:rPr lang="en-US" altLang="zh-CN" dirty="0" smtClean="0"/>
              <a:t>”</a:t>
            </a:r>
            <a:r>
              <a:rPr lang="zh-CN" altLang="en-US" dirty="0" smtClean="0"/>
              <a:t>，</a:t>
            </a:r>
            <a:r>
              <a:rPr lang="zh-CN" altLang="en-US" dirty="0"/>
              <a:t>内置了服务注册与发现框架、分布一致性协议实现、健康检查、</a:t>
            </a:r>
            <a:r>
              <a:rPr lang="en-US" altLang="zh-CN" dirty="0"/>
              <a:t>Key/Value</a:t>
            </a:r>
            <a:r>
              <a:rPr lang="zh-CN" altLang="en-US" dirty="0"/>
              <a:t>存储、多数据中心方案，不再需要依赖其他工具（比如</a:t>
            </a:r>
            <a:r>
              <a:rPr lang="en-US" altLang="zh-CN" dirty="0" err="1"/>
              <a:t>ZooKeeper</a:t>
            </a:r>
            <a:r>
              <a:rPr lang="zh-CN" altLang="en-US" dirty="0"/>
              <a:t>等）。使用起来也较为</a:t>
            </a:r>
            <a:r>
              <a:rPr lang="zh-CN" altLang="en-US" dirty="0" smtClean="0"/>
              <a:t>简单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496238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22737" y="172794"/>
            <a:ext cx="2784231" cy="530591"/>
          </a:xfrm>
        </p:spPr>
        <p:txBody>
          <a:bodyPr>
            <a:normAutofit/>
          </a:bodyPr>
          <a:lstStyle/>
          <a:p>
            <a:r>
              <a:rPr kumimoji="1" lang="en-US" altLang="zh-CN" sz="2400" dirty="0" smtClean="0">
                <a:latin typeface="STHeiti Light" charset="-122"/>
                <a:ea typeface="STHeiti Light" charset="-122"/>
                <a:cs typeface="STHeiti Light" charset="-122"/>
              </a:rPr>
              <a:t>Base</a:t>
            </a:r>
            <a:r>
              <a:rPr kumimoji="1" lang="zh-CN" altLang="en-US" sz="2400" dirty="0" smtClean="0">
                <a:latin typeface="STHeiti Light" charset="-122"/>
                <a:ea typeface="STHeiti Light" charset="-122"/>
                <a:cs typeface="STHeiti Light" charset="-122"/>
              </a:rPr>
              <a:t>分享   </a:t>
            </a:r>
            <a:r>
              <a:rPr kumimoji="1" lang="en-US" altLang="zh-CN" sz="2400" dirty="0" smtClean="0">
                <a:solidFill>
                  <a:schemeClr val="accent2">
                    <a:lumMod val="75000"/>
                  </a:schemeClr>
                </a:solidFill>
                <a:latin typeface="STHeiti Light" charset="-122"/>
                <a:ea typeface="STHeiti Light" charset="-122"/>
                <a:cs typeface="STHeiti Light" charset="-122"/>
              </a:rPr>
              <a:t>Consul</a:t>
            </a:r>
            <a:endParaRPr kumimoji="1" lang="zh-CN" altLang="en-US" sz="2400" dirty="0">
              <a:solidFill>
                <a:schemeClr val="accent2">
                  <a:lumMod val="75000"/>
                </a:schemeClr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pic>
        <p:nvPicPr>
          <p:cNvPr id="5" name="图片 4"/>
          <p:cNvPicPr/>
          <p:nvPr/>
        </p:nvPicPr>
        <p:blipFill>
          <a:blip r:embed="rId3"/>
          <a:stretch>
            <a:fillRect/>
          </a:stretch>
        </p:blipFill>
        <p:spPr>
          <a:xfrm>
            <a:off x="222737" y="703385"/>
            <a:ext cx="6330020" cy="6154615"/>
          </a:xfrm>
          <a:prstGeom prst="rect">
            <a:avLst/>
          </a:prstGeom>
        </p:spPr>
      </p:pic>
      <p:pic>
        <p:nvPicPr>
          <p:cNvPr id="6" name="图片 5"/>
          <p:cNvPicPr/>
          <p:nvPr/>
        </p:nvPicPr>
        <p:blipFill>
          <a:blip r:embed="rId4"/>
          <a:stretch>
            <a:fillRect/>
          </a:stretch>
        </p:blipFill>
        <p:spPr>
          <a:xfrm>
            <a:off x="6552757" y="3102245"/>
            <a:ext cx="5639243" cy="1938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8026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22737" y="172794"/>
            <a:ext cx="2784231" cy="530591"/>
          </a:xfrm>
        </p:spPr>
        <p:txBody>
          <a:bodyPr>
            <a:normAutofit/>
          </a:bodyPr>
          <a:lstStyle/>
          <a:p>
            <a:r>
              <a:rPr kumimoji="1" lang="en-US" altLang="zh-CN" sz="2400" dirty="0" smtClean="0">
                <a:latin typeface="STHeiti Light" charset="-122"/>
                <a:ea typeface="STHeiti Light" charset="-122"/>
                <a:cs typeface="STHeiti Light" charset="-122"/>
              </a:rPr>
              <a:t>Base</a:t>
            </a:r>
            <a:r>
              <a:rPr kumimoji="1" lang="zh-CN" altLang="en-US" sz="2400" dirty="0" smtClean="0">
                <a:latin typeface="STHeiti Light" charset="-122"/>
                <a:ea typeface="STHeiti Light" charset="-122"/>
                <a:cs typeface="STHeiti Light" charset="-122"/>
              </a:rPr>
              <a:t>分享   </a:t>
            </a:r>
            <a:r>
              <a:rPr kumimoji="1" lang="en-US" altLang="zh-CN" sz="2400" dirty="0" smtClean="0">
                <a:solidFill>
                  <a:schemeClr val="accent2">
                    <a:lumMod val="75000"/>
                  </a:schemeClr>
                </a:solidFill>
                <a:latin typeface="STHeiti Light" charset="-122"/>
                <a:ea typeface="STHeiti Light" charset="-122"/>
                <a:cs typeface="STHeiti Light" charset="-122"/>
              </a:rPr>
              <a:t>Consul</a:t>
            </a:r>
            <a:endParaRPr kumimoji="1" lang="zh-CN" altLang="en-US" sz="2400" dirty="0">
              <a:solidFill>
                <a:schemeClr val="accent2">
                  <a:lumMod val="75000"/>
                </a:schemeClr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4" name="副标题 3"/>
          <p:cNvSpPr>
            <a:spLocks noGrp="1"/>
          </p:cNvSpPr>
          <p:nvPr>
            <p:ph type="subTitle" idx="1"/>
          </p:nvPr>
        </p:nvSpPr>
        <p:spPr>
          <a:xfrm>
            <a:off x="1318562" y="703385"/>
            <a:ext cx="9144000" cy="4772722"/>
          </a:xfrm>
        </p:spPr>
        <p:txBody>
          <a:bodyPr>
            <a:normAutofit/>
          </a:bodyPr>
          <a:lstStyle/>
          <a:p>
            <a:pPr algn="l"/>
            <a:r>
              <a:rPr lang="en-US" altLang="zh-CN" dirty="0"/>
              <a:t>consul-http-</a:t>
            </a:r>
            <a:r>
              <a:rPr lang="en-US" altLang="zh-CN" dirty="0" err="1"/>
              <a:t>api</a:t>
            </a:r>
            <a:r>
              <a:rPr lang="en-US" altLang="zh-CN" dirty="0"/>
              <a:t> </a:t>
            </a:r>
            <a:r>
              <a:rPr lang="zh-CN" altLang="zh-CN" dirty="0"/>
              <a:t>：</a:t>
            </a:r>
            <a:r>
              <a:rPr lang="en-US" altLang="zh-CN" u="sng" dirty="0">
                <a:hlinkClick r:id="rId3"/>
              </a:rPr>
              <a:t>https://</a:t>
            </a:r>
            <a:r>
              <a:rPr lang="en-US" altLang="zh-CN" u="sng" dirty="0" smtClean="0">
                <a:hlinkClick r:id="rId3"/>
              </a:rPr>
              <a:t>www.consul.io/api/agent.html</a:t>
            </a:r>
            <a:endParaRPr lang="zh-CN" altLang="en-US" u="sng" dirty="0" smtClean="0"/>
          </a:p>
          <a:p>
            <a:pPr algn="l"/>
            <a:r>
              <a:rPr lang="en-US" altLang="zh-CN" dirty="0" smtClean="0"/>
              <a:t>service</a:t>
            </a:r>
            <a:r>
              <a:rPr lang="zh-CN" altLang="zh-CN" dirty="0" smtClean="0"/>
              <a:t>：服务的查询、注册</a:t>
            </a:r>
          </a:p>
          <a:p>
            <a:pPr algn="l"/>
            <a:r>
              <a:rPr lang="en-US" altLang="zh-CN" dirty="0" err="1" smtClean="0"/>
              <a:t>kv</a:t>
            </a:r>
            <a:r>
              <a:rPr lang="zh-CN" altLang="zh-CN" dirty="0" smtClean="0"/>
              <a:t>：支持</a:t>
            </a:r>
            <a:r>
              <a:rPr lang="en-US" altLang="zh-CN" dirty="0" smtClean="0"/>
              <a:t>blocking query</a:t>
            </a:r>
            <a:r>
              <a:rPr lang="zh-CN" altLang="zh-CN" dirty="0" smtClean="0"/>
              <a:t>的</a:t>
            </a:r>
            <a:r>
              <a:rPr lang="en-US" altLang="zh-CN" dirty="0" smtClean="0"/>
              <a:t>read</a:t>
            </a:r>
            <a:r>
              <a:rPr lang="zh-CN" altLang="zh-CN" dirty="0" smtClean="0"/>
              <a:t>操作</a:t>
            </a:r>
            <a:endParaRPr lang="zh-CN" altLang="zh-CN" dirty="0"/>
          </a:p>
          <a:p>
            <a:pPr algn="l"/>
            <a:r>
              <a:rPr lang="en-US" altLang="zh-CN" dirty="0"/>
              <a:t>ACL</a:t>
            </a:r>
            <a:r>
              <a:rPr lang="zh-CN" altLang="zh-CN" dirty="0"/>
              <a:t>相关：</a:t>
            </a:r>
            <a:r>
              <a:rPr lang="en-US" altLang="zh-CN" dirty="0"/>
              <a:t>agent/server</a:t>
            </a:r>
            <a:r>
              <a:rPr lang="zh-CN" altLang="zh-CN" dirty="0"/>
              <a:t>的操作权限</a:t>
            </a:r>
            <a:r>
              <a:rPr lang="en-US" altLang="zh-CN" dirty="0"/>
              <a:t>(read/write/deny) </a:t>
            </a:r>
            <a:r>
              <a:rPr lang="en-US" altLang="zh-CN" dirty="0" err="1"/>
              <a:t>kv</a:t>
            </a:r>
            <a:r>
              <a:rPr lang="zh-CN" altLang="zh-CN" dirty="0"/>
              <a:t>的操作权限</a:t>
            </a:r>
          </a:p>
          <a:p>
            <a:pPr algn="l"/>
            <a:r>
              <a:rPr lang="en-US" altLang="zh-CN" dirty="0"/>
              <a:t>agent</a:t>
            </a:r>
            <a:r>
              <a:rPr lang="zh-CN" altLang="zh-CN" dirty="0"/>
              <a:t>：</a:t>
            </a:r>
            <a:r>
              <a:rPr lang="zh-CN" altLang="zh-CN" b="1" u="sng" dirty="0"/>
              <a:t>加入集群</a:t>
            </a:r>
            <a:r>
              <a:rPr lang="zh-CN" altLang="zh-CN" dirty="0"/>
              <a:t>、停止、</a:t>
            </a:r>
            <a:r>
              <a:rPr lang="en-US" altLang="zh-CN" dirty="0"/>
              <a:t>peer</a:t>
            </a:r>
            <a:r>
              <a:rPr lang="zh-CN" altLang="zh-CN" dirty="0"/>
              <a:t>查询、配置</a:t>
            </a:r>
            <a:r>
              <a:rPr lang="zh-CN" altLang="zh-CN" dirty="0" smtClean="0"/>
              <a:t>查询</a:t>
            </a:r>
          </a:p>
          <a:p>
            <a:pPr algn="l"/>
            <a:r>
              <a:rPr lang="en-US" altLang="zh-CN" dirty="0" smtClean="0"/>
              <a:t>node</a:t>
            </a:r>
            <a:r>
              <a:rPr lang="zh-CN" altLang="zh-CN" dirty="0" smtClean="0"/>
              <a:t>：</a:t>
            </a:r>
            <a:r>
              <a:rPr lang="en-US" altLang="zh-CN" b="1" u="sng" dirty="0" smtClean="0"/>
              <a:t>DC:</a:t>
            </a:r>
            <a:r>
              <a:rPr lang="zh-CN" altLang="en-US" b="1" u="sng" dirty="0" smtClean="0"/>
              <a:t> </a:t>
            </a:r>
            <a:r>
              <a:rPr lang="en-US" altLang="zh-CN" b="1" u="sng" dirty="0" smtClean="0"/>
              <a:t>wan/</a:t>
            </a:r>
            <a:r>
              <a:rPr lang="en-US" altLang="zh-CN" b="1" u="sng" dirty="0" err="1" smtClean="0"/>
              <a:t>lan</a:t>
            </a:r>
            <a:r>
              <a:rPr lang="zh-CN" altLang="zh-CN" dirty="0" smtClean="0"/>
              <a:t>下的节点查询 节点及下注册的服务健康行查询</a:t>
            </a:r>
          </a:p>
          <a:p>
            <a:pPr algn="l"/>
            <a:endParaRPr kumimoji="1" lang="zh-CN" altLang="en-US" dirty="0"/>
          </a:p>
        </p:txBody>
      </p:sp>
      <p:pic>
        <p:nvPicPr>
          <p:cNvPr id="5" name="图片 4"/>
          <p:cNvPicPr/>
          <p:nvPr/>
        </p:nvPicPr>
        <p:blipFill>
          <a:blip r:embed="rId4"/>
          <a:stretch>
            <a:fillRect/>
          </a:stretch>
        </p:blipFill>
        <p:spPr>
          <a:xfrm>
            <a:off x="1318562" y="3590693"/>
            <a:ext cx="4032581" cy="3267307"/>
          </a:xfrm>
          <a:prstGeom prst="rect">
            <a:avLst/>
          </a:prstGeom>
        </p:spPr>
      </p:pic>
      <p:sp>
        <p:nvSpPr>
          <p:cNvPr id="6" name="标题 1"/>
          <p:cNvSpPr txBox="1">
            <a:spLocks/>
          </p:cNvSpPr>
          <p:nvPr/>
        </p:nvSpPr>
        <p:spPr>
          <a:xfrm>
            <a:off x="5890562" y="5224346"/>
            <a:ext cx="4145536" cy="13604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zh-CN" altLang="en-US" sz="2400" dirty="0" smtClean="0">
                <a:latin typeface="STHeiti Light" charset="-122"/>
                <a:ea typeface="STHeiti Light" charset="-122"/>
                <a:cs typeface="STHeiti Light" charset="-122"/>
              </a:rPr>
              <a:t>*事件的订阅发布比较困难</a:t>
            </a:r>
          </a:p>
          <a:p>
            <a:pPr algn="l"/>
            <a:endParaRPr kumimoji="1" lang="zh-CN" altLang="en-US" sz="2400" dirty="0" smtClean="0">
              <a:latin typeface="STHeiti Light" charset="-122"/>
              <a:ea typeface="STHeiti Light" charset="-122"/>
              <a:cs typeface="STHeiti Light" charset="-122"/>
            </a:endParaRPr>
          </a:p>
          <a:p>
            <a:pPr algn="l"/>
            <a:endParaRPr kumimoji="1" lang="zh-CN" altLang="en-US" sz="2400" dirty="0" smtClean="0"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7" name="标题 1"/>
          <p:cNvSpPr txBox="1">
            <a:spLocks/>
          </p:cNvSpPr>
          <p:nvPr/>
        </p:nvSpPr>
        <p:spPr>
          <a:xfrm>
            <a:off x="5834084" y="3863897"/>
            <a:ext cx="4145536" cy="13604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kumimoji="1" lang="zh-CN" altLang="en-US" sz="2400" dirty="0" smtClean="0">
                <a:latin typeface="STHeiti Light" charset="-122"/>
                <a:ea typeface="STHeiti Light" charset="-122"/>
                <a:cs typeface="STHeiti Light" charset="-122"/>
              </a:rPr>
              <a:t>*启动时带上 </a:t>
            </a:r>
            <a:r>
              <a:rPr kumimoji="1" lang="mr-IN" altLang="zh-CN" sz="2400" dirty="0" smtClean="0">
                <a:latin typeface="Candara" charset="0"/>
                <a:ea typeface="Candara" charset="0"/>
                <a:cs typeface="Candara" charset="0"/>
              </a:rPr>
              <a:t>–</a:t>
            </a:r>
            <a:r>
              <a:rPr kumimoji="1" lang="en-US" altLang="zh-CN" sz="2400" dirty="0" smtClean="0">
                <a:latin typeface="Candara" charset="0"/>
                <a:ea typeface="Candara" charset="0"/>
                <a:cs typeface="Candara" charset="0"/>
              </a:rPr>
              <a:t>bootstrap-expect</a:t>
            </a:r>
            <a:r>
              <a:rPr kumimoji="1" lang="zh-CN" altLang="en-US" sz="2400" dirty="0" smtClean="0">
                <a:latin typeface="STHeiti Light" charset="-122"/>
                <a:ea typeface="STHeiti Light" charset="-122"/>
                <a:cs typeface="STHeiti Light" charset="-122"/>
              </a:rPr>
              <a:t>参数</a:t>
            </a:r>
          </a:p>
        </p:txBody>
      </p:sp>
    </p:spTree>
    <p:extLst>
      <p:ext uri="{BB962C8B-B14F-4D97-AF65-F5344CB8AC3E}">
        <p14:creationId xmlns:p14="http://schemas.microsoft.com/office/powerpoint/2010/main" val="15786083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22737" y="172794"/>
            <a:ext cx="3769400" cy="540884"/>
          </a:xfrm>
        </p:spPr>
        <p:txBody>
          <a:bodyPr>
            <a:normAutofit fontScale="90000"/>
          </a:bodyPr>
          <a:lstStyle/>
          <a:p>
            <a:r>
              <a:rPr kumimoji="1" lang="en-US" altLang="zh-CN" sz="2400" dirty="0" smtClean="0">
                <a:latin typeface="STHeiti Light" charset="-122"/>
                <a:ea typeface="STHeiti Light" charset="-122"/>
                <a:cs typeface="STHeiti Light" charset="-122"/>
              </a:rPr>
              <a:t>Base</a:t>
            </a:r>
            <a:r>
              <a:rPr kumimoji="1" lang="zh-CN" altLang="en-US" sz="2400" dirty="0" smtClean="0">
                <a:latin typeface="STHeiti Light" charset="-122"/>
                <a:ea typeface="STHeiti Light" charset="-122"/>
                <a:cs typeface="STHeiti Light" charset="-122"/>
              </a:rPr>
              <a:t>分享   </a:t>
            </a:r>
            <a:r>
              <a:rPr kumimoji="1" lang="zh-CN" altLang="en-US" sz="2400" dirty="0" smtClean="0">
                <a:solidFill>
                  <a:schemeClr val="accent2">
                    <a:lumMod val="75000"/>
                  </a:schemeClr>
                </a:solidFill>
                <a:latin typeface="STHeiti Light" charset="-122"/>
                <a:ea typeface="STHeiti Light" charset="-122"/>
                <a:cs typeface="STHeiti Light" charset="-122"/>
              </a:rPr>
              <a:t>服务启动和注册</a:t>
            </a:r>
            <a:endParaRPr kumimoji="1" lang="zh-CN" altLang="en-US" sz="2400" dirty="0">
              <a:solidFill>
                <a:schemeClr val="accent2">
                  <a:lumMod val="75000"/>
                </a:schemeClr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5" name="图片 4"/>
          <p:cNvPicPr/>
          <p:nvPr/>
        </p:nvPicPr>
        <p:blipFill>
          <a:blip r:embed="rId3"/>
          <a:stretch>
            <a:fillRect/>
          </a:stretch>
        </p:blipFill>
        <p:spPr>
          <a:xfrm>
            <a:off x="825500" y="1147437"/>
            <a:ext cx="9411320" cy="5164153"/>
          </a:xfrm>
          <a:prstGeom prst="rect">
            <a:avLst/>
          </a:prstGeom>
        </p:spPr>
      </p:pic>
      <p:cxnSp>
        <p:nvCxnSpPr>
          <p:cNvPr id="7" name="直线箭头连接符 6"/>
          <p:cNvCxnSpPr/>
          <p:nvPr/>
        </p:nvCxnSpPr>
        <p:spPr>
          <a:xfrm>
            <a:off x="0" y="4393580"/>
            <a:ext cx="1315844" cy="579864"/>
          </a:xfrm>
          <a:prstGeom prst="straightConnector1">
            <a:avLst/>
          </a:prstGeom>
          <a:ln w="1016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400924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22737" y="172794"/>
            <a:ext cx="3769400" cy="540884"/>
          </a:xfrm>
        </p:spPr>
        <p:txBody>
          <a:bodyPr>
            <a:normAutofit fontScale="90000"/>
          </a:bodyPr>
          <a:lstStyle/>
          <a:p>
            <a:r>
              <a:rPr kumimoji="1" lang="en-US" altLang="zh-CN" sz="2400" dirty="0" smtClean="0">
                <a:latin typeface="STHeiti Light" charset="-122"/>
                <a:ea typeface="STHeiti Light" charset="-122"/>
                <a:cs typeface="STHeiti Light" charset="-122"/>
              </a:rPr>
              <a:t>Base</a:t>
            </a:r>
            <a:r>
              <a:rPr kumimoji="1" lang="zh-CN" altLang="en-US" sz="2400" dirty="0" smtClean="0">
                <a:latin typeface="STHeiti Light" charset="-122"/>
                <a:ea typeface="STHeiti Light" charset="-122"/>
                <a:cs typeface="STHeiti Light" charset="-122"/>
              </a:rPr>
              <a:t>分享   </a:t>
            </a:r>
            <a:r>
              <a:rPr kumimoji="1" lang="zh-CN" altLang="en-US" sz="2400" dirty="0" smtClean="0">
                <a:solidFill>
                  <a:schemeClr val="accent2">
                    <a:lumMod val="75000"/>
                  </a:schemeClr>
                </a:solidFill>
                <a:latin typeface="STHeiti Light" charset="-122"/>
                <a:ea typeface="STHeiti Light" charset="-122"/>
                <a:cs typeface="STHeiti Light" charset="-122"/>
              </a:rPr>
              <a:t>服务启动和注册</a:t>
            </a:r>
            <a:endParaRPr kumimoji="1" lang="zh-CN" altLang="en-US" sz="2400" dirty="0">
              <a:solidFill>
                <a:schemeClr val="accent2">
                  <a:lumMod val="75000"/>
                </a:schemeClr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08878" y="1171072"/>
            <a:ext cx="9144000" cy="1655762"/>
          </a:xfrm>
        </p:spPr>
        <p:txBody>
          <a:bodyPr/>
          <a:lstStyle/>
          <a:p>
            <a:r>
              <a:rPr kumimoji="1" lang="zh-CN" altLang="en-US" dirty="0" smtClean="0"/>
              <a:t>注册时设置健康性检查的方式</a:t>
            </a:r>
          </a:p>
          <a:p>
            <a:r>
              <a:rPr lang="en-US" altLang="zh-CN" dirty="0" err="1" smtClean="0"/>
              <a:t>script+interval</a:t>
            </a:r>
            <a:r>
              <a:rPr lang="zh-CN" altLang="en-US" dirty="0" smtClean="0"/>
              <a:t>   </a:t>
            </a:r>
            <a:r>
              <a:rPr lang="en-US" altLang="zh-CN" dirty="0" smtClean="0"/>
              <a:t> </a:t>
            </a:r>
            <a:r>
              <a:rPr lang="en-US" altLang="zh-CN" dirty="0"/>
              <a:t>/ </a:t>
            </a:r>
            <a:r>
              <a:rPr lang="zh-CN" altLang="en-US" dirty="0" smtClean="0"/>
              <a:t>     </a:t>
            </a:r>
            <a:r>
              <a:rPr lang="en-US" altLang="zh-CN" dirty="0" err="1" smtClean="0">
                <a:solidFill>
                  <a:schemeClr val="accent2">
                    <a:lumMod val="75000"/>
                  </a:schemeClr>
                </a:solidFill>
              </a:rPr>
              <a:t>http+interval</a:t>
            </a:r>
            <a:r>
              <a:rPr lang="en-US" altLang="zh-CN" dirty="0" smtClean="0"/>
              <a:t> </a:t>
            </a:r>
            <a:r>
              <a:rPr lang="zh-CN" altLang="en-US" dirty="0" smtClean="0"/>
              <a:t>     </a:t>
            </a:r>
            <a:r>
              <a:rPr lang="en-US" altLang="zh-CN" dirty="0" smtClean="0"/>
              <a:t>/ </a:t>
            </a:r>
            <a:r>
              <a:rPr lang="zh-CN" altLang="en-US" dirty="0" smtClean="0"/>
              <a:t>     </a:t>
            </a:r>
            <a:r>
              <a:rPr lang="en-US" altLang="zh-CN" dirty="0" err="1" smtClean="0"/>
              <a:t>TCP+interval</a:t>
            </a:r>
            <a:r>
              <a:rPr lang="zh-CN" altLang="en-US" dirty="0" smtClean="0"/>
              <a:t>     </a:t>
            </a:r>
            <a:r>
              <a:rPr lang="en-US" altLang="zh-CN" dirty="0" smtClean="0"/>
              <a:t> </a:t>
            </a:r>
            <a:r>
              <a:rPr lang="en-US" altLang="zh-CN" dirty="0"/>
              <a:t>/ </a:t>
            </a:r>
            <a:r>
              <a:rPr lang="zh-CN" altLang="en-US" dirty="0" smtClean="0"/>
              <a:t>     </a:t>
            </a:r>
            <a:r>
              <a:rPr lang="en-US" altLang="zh-CN" dirty="0" smtClean="0">
                <a:solidFill>
                  <a:schemeClr val="accent2">
                    <a:lumMod val="75000"/>
                  </a:schemeClr>
                </a:solidFill>
              </a:rPr>
              <a:t>TTL</a:t>
            </a:r>
            <a:r>
              <a:rPr lang="zh-CN" altLang="zh-CN" dirty="0" smtClean="0">
                <a:effectLst/>
              </a:rPr>
              <a:t> </a:t>
            </a:r>
            <a:endParaRPr kumimoji="1" lang="zh-CN" altLang="en-US" dirty="0"/>
          </a:p>
        </p:txBody>
      </p:sp>
      <p:pic>
        <p:nvPicPr>
          <p:cNvPr id="6" name="图片 5"/>
          <p:cNvPicPr/>
          <p:nvPr/>
        </p:nvPicPr>
        <p:blipFill>
          <a:blip r:embed="rId3"/>
          <a:stretch>
            <a:fillRect/>
          </a:stretch>
        </p:blipFill>
        <p:spPr>
          <a:xfrm>
            <a:off x="2836282" y="2536375"/>
            <a:ext cx="7021396" cy="4020541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1432335" y="4192137"/>
            <a:ext cx="238525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4000" dirty="0" smtClean="0"/>
              <a:t>TTL</a:t>
            </a:r>
            <a:r>
              <a:rPr lang="zh-CN" altLang="zh-CN" sz="4000" dirty="0" smtClean="0">
                <a:effectLst/>
              </a:rPr>
              <a:t> </a:t>
            </a:r>
            <a:endParaRPr kumimoji="1"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78130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22737" y="172794"/>
            <a:ext cx="3769400" cy="540884"/>
          </a:xfrm>
        </p:spPr>
        <p:txBody>
          <a:bodyPr>
            <a:normAutofit fontScale="90000"/>
          </a:bodyPr>
          <a:lstStyle/>
          <a:p>
            <a:r>
              <a:rPr kumimoji="1" lang="en-US" altLang="zh-CN" sz="2400" dirty="0" smtClean="0">
                <a:latin typeface="STHeiti Light" charset="-122"/>
                <a:ea typeface="STHeiti Light" charset="-122"/>
                <a:cs typeface="STHeiti Light" charset="-122"/>
              </a:rPr>
              <a:t>Base</a:t>
            </a:r>
            <a:r>
              <a:rPr kumimoji="1" lang="zh-CN" altLang="en-US" sz="2400" dirty="0" smtClean="0">
                <a:latin typeface="STHeiti Light" charset="-122"/>
                <a:ea typeface="STHeiti Light" charset="-122"/>
                <a:cs typeface="STHeiti Light" charset="-122"/>
              </a:rPr>
              <a:t>分享   </a:t>
            </a:r>
            <a:r>
              <a:rPr kumimoji="1" lang="zh-CN" altLang="en-US" sz="2400" dirty="0" smtClean="0">
                <a:solidFill>
                  <a:schemeClr val="accent2">
                    <a:lumMod val="75000"/>
                  </a:schemeClr>
                </a:solidFill>
                <a:latin typeface="STHeiti Light" charset="-122"/>
                <a:ea typeface="STHeiti Light" charset="-122"/>
                <a:cs typeface="STHeiti Light" charset="-122"/>
              </a:rPr>
              <a:t>服务启动和注册</a:t>
            </a:r>
            <a:endParaRPr kumimoji="1" lang="zh-CN" altLang="en-US" sz="2400" dirty="0">
              <a:solidFill>
                <a:schemeClr val="accent2">
                  <a:lumMod val="75000"/>
                </a:schemeClr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408878" y="1171072"/>
            <a:ext cx="9144000" cy="1655762"/>
          </a:xfrm>
        </p:spPr>
        <p:txBody>
          <a:bodyPr/>
          <a:lstStyle/>
          <a:p>
            <a:r>
              <a:rPr kumimoji="1" lang="zh-CN" altLang="en-US" dirty="0" smtClean="0"/>
              <a:t>注册时设置健康性检查的方式</a:t>
            </a:r>
          </a:p>
          <a:p>
            <a:r>
              <a:rPr lang="en-US" altLang="zh-CN" dirty="0" err="1" smtClean="0"/>
              <a:t>script+interval</a:t>
            </a:r>
            <a:r>
              <a:rPr lang="zh-CN" altLang="en-US" dirty="0" smtClean="0"/>
              <a:t>   </a:t>
            </a:r>
            <a:r>
              <a:rPr lang="en-US" altLang="zh-CN" dirty="0" smtClean="0"/>
              <a:t> </a:t>
            </a:r>
            <a:r>
              <a:rPr lang="en-US" altLang="zh-CN" dirty="0"/>
              <a:t>/ </a:t>
            </a:r>
            <a:r>
              <a:rPr lang="zh-CN" altLang="en-US" dirty="0" smtClean="0"/>
              <a:t>     </a:t>
            </a:r>
            <a:r>
              <a:rPr lang="en-US" altLang="zh-CN" dirty="0" err="1" smtClean="0">
                <a:solidFill>
                  <a:schemeClr val="accent2">
                    <a:lumMod val="75000"/>
                  </a:schemeClr>
                </a:solidFill>
              </a:rPr>
              <a:t>http+interval</a:t>
            </a:r>
            <a:r>
              <a:rPr lang="en-US" altLang="zh-CN" dirty="0" smtClean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zh-CN" altLang="en-US" dirty="0" smtClean="0"/>
              <a:t>     </a:t>
            </a:r>
            <a:r>
              <a:rPr lang="en-US" altLang="zh-CN" dirty="0" smtClean="0"/>
              <a:t>/ </a:t>
            </a:r>
            <a:r>
              <a:rPr lang="zh-CN" altLang="en-US" dirty="0" smtClean="0"/>
              <a:t>     </a:t>
            </a:r>
            <a:r>
              <a:rPr lang="en-US" altLang="zh-CN" dirty="0" err="1" smtClean="0"/>
              <a:t>TCP+interval</a:t>
            </a:r>
            <a:r>
              <a:rPr lang="zh-CN" altLang="en-US" dirty="0" smtClean="0"/>
              <a:t>     </a:t>
            </a:r>
            <a:r>
              <a:rPr lang="en-US" altLang="zh-CN" dirty="0" smtClean="0"/>
              <a:t> </a:t>
            </a:r>
            <a:r>
              <a:rPr lang="en-US" altLang="zh-CN" dirty="0"/>
              <a:t>/ </a:t>
            </a:r>
            <a:r>
              <a:rPr lang="zh-CN" altLang="en-US" dirty="0" smtClean="0"/>
              <a:t>     </a:t>
            </a:r>
            <a:r>
              <a:rPr lang="en-US" altLang="zh-CN" dirty="0" smtClean="0">
                <a:solidFill>
                  <a:schemeClr val="accent2">
                    <a:lumMod val="75000"/>
                  </a:schemeClr>
                </a:solidFill>
              </a:rPr>
              <a:t>TTL</a:t>
            </a:r>
            <a:r>
              <a:rPr lang="zh-CN" altLang="zh-CN" dirty="0" smtClean="0">
                <a:solidFill>
                  <a:schemeClr val="accent2">
                    <a:lumMod val="75000"/>
                  </a:schemeClr>
                </a:solidFill>
                <a:effectLst/>
              </a:rPr>
              <a:t> </a:t>
            </a:r>
            <a:endParaRPr kumimoji="1" lang="zh-CN" altLang="en-US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4" name="矩形 3"/>
          <p:cNvSpPr/>
          <p:nvPr/>
        </p:nvSpPr>
        <p:spPr>
          <a:xfrm>
            <a:off x="451028" y="4030155"/>
            <a:ext cx="238525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800" dirty="0" err="1"/>
              <a:t>HTTP+Interval</a:t>
            </a:r>
            <a:r>
              <a:rPr lang="zh-CN" altLang="zh-CN" sz="2800" dirty="0" smtClean="0">
                <a:effectLst/>
              </a:rPr>
              <a:t> </a:t>
            </a:r>
            <a:endParaRPr kumimoji="1" lang="zh-CN" altLang="en-US" sz="2800" dirty="0"/>
          </a:p>
        </p:txBody>
      </p:sp>
      <p:sp>
        <p:nvSpPr>
          <p:cNvPr id="7" name="副标题 2"/>
          <p:cNvSpPr txBox="1">
            <a:spLocks/>
          </p:cNvSpPr>
          <p:nvPr/>
        </p:nvSpPr>
        <p:spPr>
          <a:xfrm>
            <a:off x="2836282" y="4030155"/>
            <a:ext cx="5707643" cy="16557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kumimoji="1" lang="en-US" altLang="zh-CN" dirty="0" smtClean="0"/>
              <a:t>1</a:t>
            </a:r>
            <a:r>
              <a:rPr kumimoji="1" lang="zh-CN" altLang="en-US" dirty="0" smtClean="0"/>
              <a:t>、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MaintainHealthIndicator</a:t>
            </a:r>
            <a:r>
              <a:rPr lang="zh-CN" altLang="zh-CN" dirty="0" smtClean="0">
                <a:effectLst/>
              </a:rPr>
              <a:t> </a:t>
            </a:r>
            <a:endParaRPr kumimoji="1" lang="zh-CN" altLang="en-US" dirty="0" smtClean="0"/>
          </a:p>
          <a:p>
            <a:pPr algn="l"/>
            <a:r>
              <a:rPr kumimoji="1" lang="en-US" altLang="zh-CN" dirty="0" smtClean="0"/>
              <a:t>2</a:t>
            </a:r>
            <a:r>
              <a:rPr kumimoji="1" lang="zh-CN" altLang="en-US" dirty="0" smtClean="0"/>
              <a:t>、</a:t>
            </a:r>
            <a:r>
              <a:rPr lang="en-US" altLang="zh-CN" dirty="0" smtClean="0"/>
              <a:t> </a:t>
            </a:r>
            <a:r>
              <a:rPr lang="en-US" altLang="zh-CN" dirty="0" err="1" smtClean="0"/>
              <a:t>ServiceDependsHealthIndicator</a:t>
            </a:r>
            <a:endParaRPr kumimoji="1" lang="zh-CN" altLang="en-US" dirty="0" smtClean="0"/>
          </a:p>
          <a:p>
            <a:pPr algn="l"/>
            <a:r>
              <a:rPr kumimoji="1" lang="en-US" altLang="zh-CN" dirty="0" smtClean="0"/>
              <a:t>3.</a:t>
            </a:r>
            <a:r>
              <a:rPr kumimoji="1" lang="zh-CN" altLang="en-US" dirty="0" smtClean="0"/>
              <a:t>    </a:t>
            </a:r>
            <a:r>
              <a:rPr lang="en-US" altLang="zh-CN" dirty="0" err="1" smtClean="0"/>
              <a:t>HystrixConfigurationHelthIndicator</a:t>
            </a:r>
            <a:r>
              <a:rPr lang="zh-CN" altLang="zh-CN" dirty="0" smtClean="0">
                <a:effectLst/>
              </a:rPr>
              <a:t> </a:t>
            </a:r>
            <a:endParaRPr kumimoji="1" lang="zh-CN" altLang="en-US" dirty="0"/>
          </a:p>
        </p:txBody>
      </p:sp>
      <p:sp>
        <p:nvSpPr>
          <p:cNvPr id="5" name="矩形 4"/>
          <p:cNvSpPr/>
          <p:nvPr/>
        </p:nvSpPr>
        <p:spPr>
          <a:xfrm>
            <a:off x="451028" y="2826834"/>
            <a:ext cx="1122788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 err="1" smtClean="0"/>
              <a:t>heathUrl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=</a:t>
            </a:r>
            <a:r>
              <a:rPr lang="zh-CN" altLang="en-US" sz="2800" dirty="0" smtClean="0"/>
              <a:t> </a:t>
            </a:r>
            <a:r>
              <a:rPr lang="en-US" altLang="zh-CN" sz="2800" dirty="0" err="1" smtClean="0"/>
              <a:t>localhost:port</a:t>
            </a:r>
            <a:r>
              <a:rPr lang="en-US" altLang="zh-CN" sz="2800" dirty="0" smtClean="0"/>
              <a:t>/health</a:t>
            </a:r>
            <a:r>
              <a:rPr lang="zh-CN" altLang="en-US" sz="2800" dirty="0" smtClean="0"/>
              <a:t> 通过继承 </a:t>
            </a:r>
            <a:r>
              <a:rPr lang="en-US" altLang="zh-CN" sz="2800" dirty="0" err="1"/>
              <a:t>AbstractHealthIndicator</a:t>
            </a:r>
            <a:r>
              <a:rPr lang="zh-CN" altLang="zh-CN" sz="2800" dirty="0" smtClean="0">
                <a:effectLst/>
              </a:rPr>
              <a:t> </a:t>
            </a:r>
            <a:r>
              <a:rPr lang="zh-CN" altLang="en-US" sz="2800" dirty="0" smtClean="0">
                <a:effectLst/>
              </a:rPr>
              <a:t>定制化</a:t>
            </a:r>
            <a:endParaRPr lang="zh-CN" altLang="en-US" sz="2800" dirty="0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7969" y="2232784"/>
            <a:ext cx="8380728" cy="408816"/>
          </a:xfrm>
          <a:prstGeom prst="rect">
            <a:avLst/>
          </a:prstGeom>
        </p:spPr>
      </p:pic>
      <p:cxnSp>
        <p:nvCxnSpPr>
          <p:cNvPr id="9" name="直线箭头连接符 8"/>
          <p:cNvCxnSpPr/>
          <p:nvPr/>
        </p:nvCxnSpPr>
        <p:spPr>
          <a:xfrm flipH="1">
            <a:off x="9342775" y="837901"/>
            <a:ext cx="1057153" cy="1500362"/>
          </a:xfrm>
          <a:prstGeom prst="straightConnector1">
            <a:avLst/>
          </a:prstGeom>
          <a:ln w="1016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923101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22737" y="172794"/>
            <a:ext cx="3769400" cy="540884"/>
          </a:xfrm>
        </p:spPr>
        <p:txBody>
          <a:bodyPr>
            <a:normAutofit/>
          </a:bodyPr>
          <a:lstStyle/>
          <a:p>
            <a:r>
              <a:rPr kumimoji="1" lang="en-US" altLang="zh-CN" sz="2400" dirty="0" smtClean="0">
                <a:latin typeface="STHeiti Light" charset="-122"/>
                <a:ea typeface="STHeiti Light" charset="-122"/>
                <a:cs typeface="STHeiti Light" charset="-122"/>
              </a:rPr>
              <a:t>Base</a:t>
            </a:r>
            <a:r>
              <a:rPr kumimoji="1" lang="zh-CN" altLang="en-US" sz="2400" dirty="0" smtClean="0">
                <a:latin typeface="STHeiti Light" charset="-122"/>
                <a:ea typeface="STHeiti Light" charset="-122"/>
                <a:cs typeface="STHeiti Light" charset="-122"/>
              </a:rPr>
              <a:t>分享   </a:t>
            </a:r>
            <a:r>
              <a:rPr kumimoji="1" lang="en-US" altLang="zh-CN" sz="2400" dirty="0" err="1" smtClean="0">
                <a:solidFill>
                  <a:schemeClr val="accent2">
                    <a:lumMod val="75000"/>
                  </a:schemeClr>
                </a:solidFill>
                <a:latin typeface="STHeiti Light" charset="-122"/>
                <a:ea typeface="STHeiti Light" charset="-122"/>
                <a:cs typeface="STHeiti Light" charset="-122"/>
              </a:rPr>
              <a:t>Hystrix</a:t>
            </a:r>
            <a:endParaRPr kumimoji="1" lang="zh-CN" altLang="en-US" sz="2400" dirty="0">
              <a:solidFill>
                <a:schemeClr val="accent2">
                  <a:lumMod val="75000"/>
                </a:schemeClr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65233" y="1109706"/>
            <a:ext cx="6096000" cy="204158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750"/>
              </a:spcBef>
              <a:spcAft>
                <a:spcPts val="0"/>
              </a:spcAft>
            </a:pPr>
            <a:r>
              <a:rPr lang="en-US" altLang="zh-CN" sz="2000" dirty="0" err="1" smtClean="0">
                <a:solidFill>
                  <a:srgbClr val="333333"/>
                </a:solidFill>
                <a:latin typeface="STHeiti Light" charset="-122"/>
                <a:ea typeface="STHeiti Light" charset="-122"/>
                <a:cs typeface="STHeiti Light" charset="-122"/>
              </a:rPr>
              <a:t>HystrixCommand</a:t>
            </a:r>
            <a:endParaRPr lang="zh-CN" altLang="en-US" sz="2000" dirty="0" smtClean="0">
              <a:solidFill>
                <a:srgbClr val="333333"/>
              </a:solidFill>
              <a:latin typeface="STHeiti Light" charset="-122"/>
              <a:ea typeface="STHeiti Light" charset="-122"/>
              <a:cs typeface="STHeiti Light" charset="-122"/>
            </a:endParaRPr>
          </a:p>
          <a:p>
            <a:pPr>
              <a:spcBef>
                <a:spcPts val="750"/>
              </a:spcBef>
              <a:spcAft>
                <a:spcPts val="0"/>
              </a:spcAft>
            </a:pPr>
            <a:r>
              <a:rPr lang="en-US" altLang="zh-CN" sz="2000" dirty="0" smtClean="0">
                <a:solidFill>
                  <a:srgbClr val="333333"/>
                </a:solidFill>
                <a:latin typeface="STHeiti Light" charset="-122"/>
                <a:ea typeface="STHeiti Light" charset="-122"/>
                <a:cs typeface="STHeiti Light" charset="-122"/>
              </a:rPr>
              <a:t>*</a:t>
            </a:r>
            <a:r>
              <a:rPr lang="zh-CN" altLang="zh-CN" sz="2000" dirty="0" smtClean="0">
                <a:solidFill>
                  <a:srgbClr val="333333"/>
                </a:solidFill>
                <a:latin typeface="STHeiti Light" charset="-122"/>
                <a:ea typeface="STHeiti Light" charset="-122"/>
                <a:cs typeface="STHeiti Light" charset="-122"/>
              </a:rPr>
              <a:t>资源隔离</a:t>
            </a:r>
            <a:endParaRPr lang="zh-CN" altLang="en-US" sz="2000" dirty="0" smtClean="0">
              <a:solidFill>
                <a:srgbClr val="333333"/>
              </a:solidFill>
              <a:latin typeface="STHeiti Light" charset="-122"/>
              <a:ea typeface="STHeiti Light" charset="-122"/>
              <a:cs typeface="STHeiti Light" charset="-122"/>
            </a:endParaRPr>
          </a:p>
          <a:p>
            <a:pPr>
              <a:spcBef>
                <a:spcPts val="750"/>
              </a:spcBef>
              <a:spcAft>
                <a:spcPts val="0"/>
              </a:spcAft>
            </a:pPr>
            <a:r>
              <a:rPr lang="zh-CN" altLang="en-US" sz="2000" dirty="0" smtClean="0">
                <a:solidFill>
                  <a:srgbClr val="333333"/>
                </a:solidFill>
                <a:latin typeface="STHeiti Light" charset="-122"/>
                <a:ea typeface="STHeiti Light" charset="-122"/>
                <a:cs typeface="STHeiti Light" charset="-122"/>
              </a:rPr>
              <a:t>*熔断器</a:t>
            </a:r>
          </a:p>
          <a:p>
            <a:pPr>
              <a:spcBef>
                <a:spcPts val="750"/>
              </a:spcBef>
            </a:pPr>
            <a:r>
              <a:rPr lang="en-US" altLang="zh-CN" sz="2000" dirty="0">
                <a:latin typeface="STHeiti Light" charset="-122"/>
                <a:ea typeface="STHeiti Light" charset="-122"/>
                <a:cs typeface="STHeiti Light" charset="-122"/>
              </a:rPr>
              <a:t>*</a:t>
            </a:r>
            <a:r>
              <a:rPr lang="zh-CN" altLang="zh-CN" sz="2000" dirty="0">
                <a:latin typeface="STHeiti Light" charset="-122"/>
                <a:ea typeface="STHeiti Light" charset="-122"/>
                <a:cs typeface="STHeiti Light" charset="-122"/>
              </a:rPr>
              <a:t>命令模式</a:t>
            </a:r>
          </a:p>
          <a:p>
            <a:pPr>
              <a:spcBef>
                <a:spcPts val="750"/>
              </a:spcBef>
              <a:spcAft>
                <a:spcPts val="0"/>
              </a:spcAft>
            </a:pPr>
            <a:endParaRPr lang="zh-CN" altLang="zh-CN" sz="2000" dirty="0">
              <a:latin typeface="Times New Roman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797287" y="1109706"/>
            <a:ext cx="6096000" cy="251350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Bef>
                <a:spcPts val="75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333333"/>
                </a:solidFill>
                <a:latin typeface="Arial" charset="0"/>
              </a:rPr>
              <a:t>1.</a:t>
            </a:r>
            <a:r>
              <a:rPr lang="zh-CN" altLang="zh-CN" dirty="0">
                <a:solidFill>
                  <a:srgbClr val="333333"/>
                </a:solidFill>
                <a:latin typeface="Arial" charset="0"/>
                <a:cs typeface="Arial" charset="0"/>
              </a:rPr>
              <a:t>当熔断器开关关闭时</a:t>
            </a:r>
            <a:r>
              <a:rPr lang="en-US" altLang="zh-CN" dirty="0">
                <a:solidFill>
                  <a:srgbClr val="333333"/>
                </a:solidFill>
                <a:latin typeface="Arial" charset="0"/>
              </a:rPr>
              <a:t>, </a:t>
            </a:r>
            <a:r>
              <a:rPr lang="zh-CN" altLang="zh-CN" dirty="0">
                <a:solidFill>
                  <a:srgbClr val="333333"/>
                </a:solidFill>
                <a:latin typeface="Arial" charset="0"/>
                <a:cs typeface="Arial" charset="0"/>
              </a:rPr>
              <a:t>请求被允许通过熔断器</a:t>
            </a:r>
            <a:r>
              <a:rPr lang="en-US" altLang="zh-CN" dirty="0">
                <a:solidFill>
                  <a:srgbClr val="333333"/>
                </a:solidFill>
                <a:latin typeface="Arial" charset="0"/>
              </a:rPr>
              <a:t>. </a:t>
            </a:r>
            <a:r>
              <a:rPr lang="zh-CN" altLang="zh-CN" dirty="0">
                <a:solidFill>
                  <a:srgbClr val="333333"/>
                </a:solidFill>
                <a:latin typeface="Arial" charset="0"/>
                <a:cs typeface="Arial" charset="0"/>
              </a:rPr>
              <a:t>如果当前健康状况高于设定阈值</a:t>
            </a:r>
            <a:r>
              <a:rPr lang="en-US" altLang="zh-CN" dirty="0">
                <a:solidFill>
                  <a:srgbClr val="333333"/>
                </a:solidFill>
                <a:latin typeface="Arial" charset="0"/>
              </a:rPr>
              <a:t>, </a:t>
            </a:r>
            <a:r>
              <a:rPr lang="zh-CN" altLang="zh-CN" dirty="0">
                <a:solidFill>
                  <a:srgbClr val="333333"/>
                </a:solidFill>
                <a:latin typeface="Arial" charset="0"/>
                <a:cs typeface="Arial" charset="0"/>
              </a:rPr>
              <a:t>开关继续保持关闭</a:t>
            </a:r>
            <a:r>
              <a:rPr lang="en-US" altLang="zh-CN" dirty="0">
                <a:solidFill>
                  <a:srgbClr val="333333"/>
                </a:solidFill>
                <a:latin typeface="Arial" charset="0"/>
              </a:rPr>
              <a:t>. </a:t>
            </a:r>
            <a:r>
              <a:rPr lang="zh-CN" altLang="zh-CN" dirty="0">
                <a:solidFill>
                  <a:srgbClr val="333333"/>
                </a:solidFill>
                <a:latin typeface="Arial" charset="0"/>
                <a:cs typeface="Arial" charset="0"/>
              </a:rPr>
              <a:t>如果当前健康状况低于设定阈值</a:t>
            </a:r>
            <a:r>
              <a:rPr lang="en-US" altLang="zh-CN" dirty="0">
                <a:solidFill>
                  <a:srgbClr val="333333"/>
                </a:solidFill>
                <a:latin typeface="Arial" charset="0"/>
              </a:rPr>
              <a:t>, </a:t>
            </a:r>
            <a:r>
              <a:rPr lang="zh-CN" altLang="zh-CN" dirty="0">
                <a:solidFill>
                  <a:srgbClr val="333333"/>
                </a:solidFill>
                <a:latin typeface="Arial" charset="0"/>
                <a:cs typeface="Arial" charset="0"/>
              </a:rPr>
              <a:t>开关则切换为打开状态</a:t>
            </a:r>
            <a:r>
              <a:rPr lang="en-US" altLang="zh-CN" dirty="0">
                <a:solidFill>
                  <a:srgbClr val="333333"/>
                </a:solidFill>
                <a:latin typeface="Arial" charset="0"/>
              </a:rPr>
              <a:t>.</a:t>
            </a:r>
            <a:endParaRPr lang="zh-CN" altLang="zh-CN" sz="2400" dirty="0">
              <a:latin typeface="Times New Roman" charset="0"/>
            </a:endParaRPr>
          </a:p>
          <a:p>
            <a:pPr>
              <a:spcBef>
                <a:spcPts val="750"/>
              </a:spcBef>
              <a:spcAft>
                <a:spcPts val="0"/>
              </a:spcAft>
            </a:pPr>
            <a:r>
              <a:rPr lang="en-US" altLang="zh-CN" dirty="0">
                <a:solidFill>
                  <a:srgbClr val="333333"/>
                </a:solidFill>
                <a:latin typeface="Arial" charset="0"/>
              </a:rPr>
              <a:t>2.</a:t>
            </a:r>
            <a:r>
              <a:rPr lang="zh-CN" altLang="zh-CN" dirty="0">
                <a:solidFill>
                  <a:srgbClr val="333333"/>
                </a:solidFill>
                <a:latin typeface="Arial" charset="0"/>
                <a:cs typeface="Arial" charset="0"/>
              </a:rPr>
              <a:t>当熔断器开关打开时</a:t>
            </a:r>
            <a:r>
              <a:rPr lang="en-US" altLang="zh-CN" dirty="0">
                <a:solidFill>
                  <a:srgbClr val="333333"/>
                </a:solidFill>
                <a:latin typeface="Arial" charset="0"/>
              </a:rPr>
              <a:t>, </a:t>
            </a:r>
            <a:r>
              <a:rPr lang="zh-CN" altLang="zh-CN" dirty="0">
                <a:solidFill>
                  <a:srgbClr val="333333"/>
                </a:solidFill>
                <a:latin typeface="Arial" charset="0"/>
                <a:cs typeface="Arial" charset="0"/>
              </a:rPr>
              <a:t>请求被禁止通过</a:t>
            </a:r>
            <a:r>
              <a:rPr lang="en-US" altLang="zh-CN" dirty="0">
                <a:solidFill>
                  <a:srgbClr val="333333"/>
                </a:solidFill>
                <a:latin typeface="Arial" charset="0"/>
              </a:rPr>
              <a:t>.</a:t>
            </a:r>
            <a:endParaRPr lang="zh-CN" altLang="zh-CN" sz="2400" dirty="0">
              <a:latin typeface="Times New Roman" charset="0"/>
            </a:endParaRPr>
          </a:p>
          <a:p>
            <a:pPr>
              <a:spcBef>
                <a:spcPts val="750"/>
              </a:spcBef>
              <a:spcAft>
                <a:spcPts val="0"/>
              </a:spcAft>
            </a:pPr>
            <a:r>
              <a:rPr lang="en-US" altLang="zh-CN" dirty="0" smtClean="0">
                <a:solidFill>
                  <a:srgbClr val="333333"/>
                </a:solidFill>
                <a:latin typeface="Arial" charset="0"/>
              </a:rPr>
              <a:t>3</a:t>
            </a:r>
            <a:r>
              <a:rPr lang="en-US" altLang="zh-CN" dirty="0">
                <a:solidFill>
                  <a:srgbClr val="333333"/>
                </a:solidFill>
                <a:latin typeface="Arial" charset="0"/>
                <a:cs typeface="Arial" charset="0"/>
              </a:rPr>
              <a:t>.</a:t>
            </a:r>
            <a:r>
              <a:rPr lang="zh-CN" altLang="zh-CN" dirty="0" smtClean="0">
                <a:solidFill>
                  <a:srgbClr val="333333"/>
                </a:solidFill>
                <a:latin typeface="Arial" charset="0"/>
                <a:cs typeface="Arial" charset="0"/>
              </a:rPr>
              <a:t>当</a:t>
            </a:r>
            <a:r>
              <a:rPr lang="zh-CN" altLang="zh-CN" dirty="0">
                <a:solidFill>
                  <a:srgbClr val="333333"/>
                </a:solidFill>
                <a:latin typeface="Arial" charset="0"/>
                <a:cs typeface="Arial" charset="0"/>
              </a:rPr>
              <a:t>熔断器开关处于打开状态</a:t>
            </a:r>
            <a:r>
              <a:rPr lang="en-US" altLang="zh-CN" dirty="0">
                <a:solidFill>
                  <a:srgbClr val="333333"/>
                </a:solidFill>
                <a:latin typeface="Arial" charset="0"/>
              </a:rPr>
              <a:t>, </a:t>
            </a:r>
            <a:r>
              <a:rPr lang="zh-CN" altLang="zh-CN" dirty="0">
                <a:solidFill>
                  <a:srgbClr val="333333"/>
                </a:solidFill>
                <a:latin typeface="Arial" charset="0"/>
                <a:cs typeface="Arial" charset="0"/>
              </a:rPr>
              <a:t>经过一段时间后</a:t>
            </a:r>
            <a:r>
              <a:rPr lang="en-US" altLang="zh-CN" dirty="0">
                <a:solidFill>
                  <a:srgbClr val="333333"/>
                </a:solidFill>
                <a:latin typeface="Arial" charset="0"/>
              </a:rPr>
              <a:t>, </a:t>
            </a:r>
            <a:r>
              <a:rPr lang="zh-CN" altLang="zh-CN" dirty="0">
                <a:solidFill>
                  <a:srgbClr val="333333"/>
                </a:solidFill>
                <a:latin typeface="Arial" charset="0"/>
                <a:cs typeface="Arial" charset="0"/>
              </a:rPr>
              <a:t>熔断器会自动进入半开状态</a:t>
            </a:r>
            <a:r>
              <a:rPr lang="en-US" altLang="zh-CN" dirty="0">
                <a:solidFill>
                  <a:srgbClr val="333333"/>
                </a:solidFill>
                <a:latin typeface="Arial" charset="0"/>
              </a:rPr>
              <a:t>, </a:t>
            </a:r>
            <a:r>
              <a:rPr lang="zh-CN" altLang="zh-CN" dirty="0">
                <a:solidFill>
                  <a:srgbClr val="333333"/>
                </a:solidFill>
                <a:latin typeface="Arial" charset="0"/>
                <a:cs typeface="Arial" charset="0"/>
              </a:rPr>
              <a:t>这时熔断器只允许一个请求通过</a:t>
            </a:r>
            <a:r>
              <a:rPr lang="en-US" altLang="zh-CN" dirty="0">
                <a:solidFill>
                  <a:srgbClr val="333333"/>
                </a:solidFill>
                <a:latin typeface="Arial" charset="0"/>
              </a:rPr>
              <a:t>. </a:t>
            </a:r>
            <a:r>
              <a:rPr lang="zh-CN" altLang="zh-CN" dirty="0">
                <a:solidFill>
                  <a:srgbClr val="333333"/>
                </a:solidFill>
                <a:latin typeface="Arial" charset="0"/>
                <a:cs typeface="Arial" charset="0"/>
              </a:rPr>
              <a:t>当该请求调用成功时</a:t>
            </a:r>
            <a:r>
              <a:rPr lang="en-US" altLang="zh-CN" dirty="0">
                <a:solidFill>
                  <a:srgbClr val="333333"/>
                </a:solidFill>
                <a:latin typeface="Arial" charset="0"/>
              </a:rPr>
              <a:t>, </a:t>
            </a:r>
            <a:r>
              <a:rPr lang="zh-CN" altLang="zh-CN" dirty="0">
                <a:solidFill>
                  <a:srgbClr val="333333"/>
                </a:solidFill>
                <a:latin typeface="Arial" charset="0"/>
                <a:cs typeface="Arial" charset="0"/>
              </a:rPr>
              <a:t>熔断器恢复到关闭状态</a:t>
            </a:r>
            <a:r>
              <a:rPr lang="en-US" altLang="zh-CN" dirty="0">
                <a:solidFill>
                  <a:srgbClr val="333333"/>
                </a:solidFill>
                <a:latin typeface="Arial" charset="0"/>
              </a:rPr>
              <a:t>. </a:t>
            </a:r>
            <a:r>
              <a:rPr lang="zh-CN" altLang="zh-CN" dirty="0">
                <a:solidFill>
                  <a:srgbClr val="333333"/>
                </a:solidFill>
                <a:latin typeface="Arial" charset="0"/>
                <a:cs typeface="Arial" charset="0"/>
              </a:rPr>
              <a:t>若该请求失败</a:t>
            </a:r>
            <a:r>
              <a:rPr lang="en-US" altLang="zh-CN" dirty="0">
                <a:solidFill>
                  <a:srgbClr val="333333"/>
                </a:solidFill>
                <a:latin typeface="Arial" charset="0"/>
              </a:rPr>
              <a:t>, </a:t>
            </a:r>
            <a:r>
              <a:rPr lang="zh-CN" altLang="zh-CN" dirty="0">
                <a:solidFill>
                  <a:srgbClr val="333333"/>
                </a:solidFill>
                <a:latin typeface="Arial" charset="0"/>
                <a:cs typeface="Arial" charset="0"/>
              </a:rPr>
              <a:t>熔断器继续保持打开状态</a:t>
            </a:r>
            <a:r>
              <a:rPr lang="en-US" altLang="zh-CN" dirty="0">
                <a:solidFill>
                  <a:srgbClr val="333333"/>
                </a:solidFill>
                <a:latin typeface="Arial" charset="0"/>
              </a:rPr>
              <a:t>, </a:t>
            </a:r>
            <a:r>
              <a:rPr lang="zh-CN" altLang="zh-CN" dirty="0">
                <a:solidFill>
                  <a:srgbClr val="333333"/>
                </a:solidFill>
                <a:latin typeface="Arial" charset="0"/>
                <a:cs typeface="Arial" charset="0"/>
              </a:rPr>
              <a:t>接下来的请求被禁止通过</a:t>
            </a:r>
            <a:r>
              <a:rPr lang="en-US" altLang="zh-CN" dirty="0">
                <a:solidFill>
                  <a:srgbClr val="333333"/>
                </a:solidFill>
                <a:latin typeface="Arial" charset="0"/>
              </a:rPr>
              <a:t>.</a:t>
            </a:r>
            <a:endParaRPr lang="zh-CN" altLang="zh-CN" sz="2400" dirty="0">
              <a:latin typeface="Times New Roman" charset="0"/>
            </a:endParaRPr>
          </a:p>
        </p:txBody>
      </p:sp>
      <p:cxnSp>
        <p:nvCxnSpPr>
          <p:cNvPr id="9" name="直线箭头连接符 8"/>
          <p:cNvCxnSpPr/>
          <p:nvPr/>
        </p:nvCxnSpPr>
        <p:spPr>
          <a:xfrm>
            <a:off x="2107437" y="2130498"/>
            <a:ext cx="2385050" cy="0"/>
          </a:xfrm>
          <a:prstGeom prst="straightConnector1">
            <a:avLst/>
          </a:prstGeom>
          <a:ln w="1016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14803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222737" y="172794"/>
            <a:ext cx="3769400" cy="540884"/>
          </a:xfrm>
        </p:spPr>
        <p:txBody>
          <a:bodyPr>
            <a:normAutofit/>
          </a:bodyPr>
          <a:lstStyle/>
          <a:p>
            <a:r>
              <a:rPr kumimoji="1" lang="en-US" altLang="zh-CN" sz="2400" dirty="0" smtClean="0">
                <a:latin typeface="STHeiti Light" charset="-122"/>
                <a:ea typeface="STHeiti Light" charset="-122"/>
                <a:cs typeface="STHeiti Light" charset="-122"/>
              </a:rPr>
              <a:t>Base</a:t>
            </a:r>
            <a:r>
              <a:rPr kumimoji="1" lang="zh-CN" altLang="en-US" sz="2400" dirty="0" smtClean="0">
                <a:latin typeface="STHeiti Light" charset="-122"/>
                <a:ea typeface="STHeiti Light" charset="-122"/>
                <a:cs typeface="STHeiti Light" charset="-122"/>
              </a:rPr>
              <a:t>分享   </a:t>
            </a:r>
            <a:r>
              <a:rPr kumimoji="1" lang="en-US" altLang="zh-CN" sz="2400" dirty="0" err="1" smtClean="0">
                <a:solidFill>
                  <a:schemeClr val="accent2">
                    <a:lumMod val="75000"/>
                  </a:schemeClr>
                </a:solidFill>
                <a:latin typeface="STHeiti Light" charset="-122"/>
                <a:ea typeface="STHeiti Light" charset="-122"/>
                <a:cs typeface="STHeiti Light" charset="-122"/>
              </a:rPr>
              <a:t>Hystrix</a:t>
            </a:r>
            <a:endParaRPr kumimoji="1" lang="zh-CN" altLang="en-US" sz="2400" dirty="0">
              <a:solidFill>
                <a:schemeClr val="accent2">
                  <a:lumMod val="75000"/>
                </a:schemeClr>
              </a:solidFill>
              <a:latin typeface="STHeiti Light" charset="-122"/>
              <a:ea typeface="STHeiti Light" charset="-122"/>
              <a:cs typeface="STHeiti Light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65233" y="1109706"/>
            <a:ext cx="6096000" cy="204158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zh-CN" sz="2000" dirty="0"/>
              <a:t>何时导致</a:t>
            </a:r>
            <a:r>
              <a:rPr lang="en-US" altLang="zh-CN" sz="2000" dirty="0"/>
              <a:t> </a:t>
            </a:r>
            <a:r>
              <a:rPr lang="en-US" altLang="zh-CN" sz="2000" dirty="0" err="1"/>
              <a:t>Hystrix</a:t>
            </a:r>
            <a:r>
              <a:rPr lang="en-US" altLang="zh-CN" sz="2000" dirty="0"/>
              <a:t> </a:t>
            </a:r>
            <a:r>
              <a:rPr lang="zh-CN" altLang="zh-CN" sz="2000" dirty="0"/>
              <a:t>执行</a:t>
            </a:r>
            <a:r>
              <a:rPr lang="en-US" altLang="zh-CN" sz="2000" dirty="0"/>
              <a:t> Fallback</a:t>
            </a:r>
            <a:endParaRPr lang="zh-CN" altLang="zh-CN" sz="2000" dirty="0"/>
          </a:p>
          <a:p>
            <a:r>
              <a:rPr lang="en-US" altLang="zh-CN" sz="2000" dirty="0"/>
              <a:t>1.</a:t>
            </a:r>
            <a:r>
              <a:rPr lang="zh-CN" altLang="zh-CN" sz="2000" dirty="0"/>
              <a:t>主方法抛出异常</a:t>
            </a:r>
          </a:p>
          <a:p>
            <a:r>
              <a:rPr lang="en-US" altLang="zh-CN" sz="2000" dirty="0"/>
              <a:t>2.</a:t>
            </a:r>
            <a:r>
              <a:rPr lang="zh-CN" altLang="zh-CN" sz="2000" dirty="0"/>
              <a:t>主方法执行超时</a:t>
            </a:r>
          </a:p>
          <a:p>
            <a:r>
              <a:rPr lang="en-US" altLang="zh-CN" sz="2000" dirty="0"/>
              <a:t>3.</a:t>
            </a:r>
            <a:r>
              <a:rPr lang="zh-CN" altLang="zh-CN" sz="2000" dirty="0"/>
              <a:t>线程池拒绝</a:t>
            </a:r>
          </a:p>
          <a:p>
            <a:r>
              <a:rPr lang="en-US" altLang="zh-CN" sz="2000" dirty="0"/>
              <a:t>4.</a:t>
            </a:r>
            <a:r>
              <a:rPr lang="zh-CN" altLang="zh-CN" sz="2000" dirty="0"/>
              <a:t>断路器打开</a:t>
            </a:r>
          </a:p>
          <a:p>
            <a:pPr>
              <a:spcBef>
                <a:spcPts val="750"/>
              </a:spcBef>
              <a:spcAft>
                <a:spcPts val="0"/>
              </a:spcAft>
            </a:pPr>
            <a:endParaRPr lang="zh-CN" altLang="zh-CN" sz="2000" dirty="0">
              <a:latin typeface="Times New Roman" charset="0"/>
            </a:endParaRPr>
          </a:p>
        </p:txBody>
      </p:sp>
      <p:pic>
        <p:nvPicPr>
          <p:cNvPr id="7" name="图片 6"/>
          <p:cNvPicPr/>
          <p:nvPr/>
        </p:nvPicPr>
        <p:blipFill>
          <a:blip r:embed="rId3"/>
          <a:stretch>
            <a:fillRect/>
          </a:stretch>
        </p:blipFill>
        <p:spPr>
          <a:xfrm>
            <a:off x="4872106" y="1109706"/>
            <a:ext cx="6895823" cy="3482172"/>
          </a:xfrm>
          <a:prstGeom prst="rect">
            <a:avLst/>
          </a:prstGeom>
        </p:spPr>
      </p:pic>
      <p:cxnSp>
        <p:nvCxnSpPr>
          <p:cNvPr id="10" name="直线箭头连接符 9"/>
          <p:cNvCxnSpPr/>
          <p:nvPr/>
        </p:nvCxnSpPr>
        <p:spPr>
          <a:xfrm>
            <a:off x="3041716" y="2130498"/>
            <a:ext cx="1830390" cy="16354"/>
          </a:xfrm>
          <a:prstGeom prst="straightConnector1">
            <a:avLst/>
          </a:prstGeom>
          <a:ln w="1016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矩形 3"/>
          <p:cNvSpPr/>
          <p:nvPr/>
        </p:nvSpPr>
        <p:spPr>
          <a:xfrm>
            <a:off x="467059" y="3717419"/>
            <a:ext cx="6096000" cy="461665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spcAft>
                <a:spcPts val="0"/>
              </a:spcAft>
            </a:pPr>
            <a:r>
              <a:rPr lang="en-US" altLang="zh-CN" sz="2400" dirty="0" err="1" smtClean="0">
                <a:latin typeface="Candara" charset="0"/>
                <a:ea typeface="Candara" charset="0"/>
                <a:cs typeface="Candara" charset="0"/>
              </a:rPr>
              <a:t>getFallBack</a:t>
            </a:r>
            <a:r>
              <a:rPr lang="zh-CN" altLang="en-US" sz="2400" dirty="0" smtClean="0">
                <a:latin typeface="Heiti SC Light" charset="-122"/>
                <a:ea typeface="Heiti SC Light" charset="-122"/>
                <a:cs typeface="Heiti SC Light" charset="-122"/>
              </a:rPr>
              <a:t> 降级方法的注意点</a:t>
            </a:r>
            <a:endParaRPr lang="zh-CN" altLang="zh-CN" sz="2400" dirty="0">
              <a:latin typeface="Heiti SC Light" charset="-122"/>
              <a:ea typeface="Heiti SC Light" charset="-122"/>
              <a:cs typeface="Heiti SC Light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190627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574</Words>
  <Application>Microsoft Macintosh PowerPoint</Application>
  <PresentationFormat>宽屏</PresentationFormat>
  <Paragraphs>119</Paragraphs>
  <Slides>17</Slides>
  <Notes>17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8" baseType="lpstr">
      <vt:lpstr>Arial Unicode MS</vt:lpstr>
      <vt:lpstr>Calibri</vt:lpstr>
      <vt:lpstr>Calibri Light</vt:lpstr>
      <vt:lpstr>Candara</vt:lpstr>
      <vt:lpstr>Courier New</vt:lpstr>
      <vt:lpstr>Heiti SC Light</vt:lpstr>
      <vt:lpstr>STHeiti Light</vt:lpstr>
      <vt:lpstr>Times New Roman</vt:lpstr>
      <vt:lpstr>宋体</vt:lpstr>
      <vt:lpstr>Arial</vt:lpstr>
      <vt:lpstr>Office 主题</vt:lpstr>
      <vt:lpstr>Base分享</vt:lpstr>
      <vt:lpstr>Base分享   Consul</vt:lpstr>
      <vt:lpstr>Base分享   Consul</vt:lpstr>
      <vt:lpstr>Base分享   Consul</vt:lpstr>
      <vt:lpstr>Base分享   服务启动和注册</vt:lpstr>
      <vt:lpstr>Base分享   服务启动和注册</vt:lpstr>
      <vt:lpstr>Base分享   服务启动和注册</vt:lpstr>
      <vt:lpstr>Base分享   Hystrix</vt:lpstr>
      <vt:lpstr>Base分享   Hystrix</vt:lpstr>
      <vt:lpstr>Base分享   Hystrix</vt:lpstr>
      <vt:lpstr>Base分享   服务发现和调用</vt:lpstr>
      <vt:lpstr>Base分享   服务发现和调用</vt:lpstr>
      <vt:lpstr>Base分享   动态配置</vt:lpstr>
      <vt:lpstr>Base分享   动态配置</vt:lpstr>
      <vt:lpstr>Base分享   动态配置</vt:lpstr>
      <vt:lpstr>Base分享   异常处理/鉴权</vt:lpstr>
      <vt:lpstr>Base分享   总结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Base分享   Consul</dc:title>
  <dc:creator>Microsoft Office 用户</dc:creator>
  <cp:lastModifiedBy>Microsoft Office 用户</cp:lastModifiedBy>
  <cp:revision>11</cp:revision>
  <dcterms:created xsi:type="dcterms:W3CDTF">2018-06-14T03:29:44Z</dcterms:created>
  <dcterms:modified xsi:type="dcterms:W3CDTF">2018-06-14T04:34:31Z</dcterms:modified>
</cp:coreProperties>
</file>

<file path=docProps/thumbnail.jpeg>
</file>